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8"/>
  </p:notesMasterIdLst>
  <p:sldIdLst>
    <p:sldId id="520" r:id="rId2"/>
    <p:sldId id="257" r:id="rId3"/>
    <p:sldId id="259" r:id="rId4"/>
    <p:sldId id="548" r:id="rId5"/>
    <p:sldId id="512" r:id="rId6"/>
    <p:sldId id="306" r:id="rId7"/>
    <p:sldId id="501" r:id="rId8"/>
    <p:sldId id="539" r:id="rId9"/>
    <p:sldId id="522" r:id="rId10"/>
    <p:sldId id="510" r:id="rId11"/>
    <p:sldId id="495" r:id="rId12"/>
    <p:sldId id="518" r:id="rId13"/>
    <p:sldId id="504" r:id="rId14"/>
    <p:sldId id="521" r:id="rId15"/>
    <p:sldId id="517" r:id="rId16"/>
    <p:sldId id="515" r:id="rId17"/>
    <p:sldId id="519" r:id="rId18"/>
    <p:sldId id="496" r:id="rId19"/>
    <p:sldId id="528" r:id="rId20"/>
    <p:sldId id="529" r:id="rId21"/>
    <p:sldId id="530" r:id="rId22"/>
    <p:sldId id="532" r:id="rId23"/>
    <p:sldId id="543" r:id="rId24"/>
    <p:sldId id="392" r:id="rId25"/>
    <p:sldId id="497" r:id="rId26"/>
    <p:sldId id="396" r:id="rId27"/>
    <p:sldId id="490" r:id="rId28"/>
    <p:sldId id="524" r:id="rId29"/>
    <p:sldId id="526" r:id="rId30"/>
    <p:sldId id="527" r:id="rId31"/>
    <p:sldId id="486" r:id="rId32"/>
    <p:sldId id="403" r:id="rId33"/>
    <p:sldId id="544" r:id="rId34"/>
    <p:sldId id="432" r:id="rId35"/>
    <p:sldId id="525" r:id="rId36"/>
    <p:sldId id="404" r:id="rId37"/>
    <p:sldId id="564" r:id="rId38"/>
    <p:sldId id="534" r:id="rId39"/>
    <p:sldId id="535" r:id="rId40"/>
    <p:sldId id="536" r:id="rId41"/>
    <p:sldId id="545" r:id="rId42"/>
    <p:sldId id="537" r:id="rId43"/>
    <p:sldId id="546" r:id="rId44"/>
    <p:sldId id="547" r:id="rId45"/>
    <p:sldId id="551" r:id="rId46"/>
    <p:sldId id="557" r:id="rId47"/>
    <p:sldId id="558" r:id="rId48"/>
    <p:sldId id="555" r:id="rId49"/>
    <p:sldId id="563" r:id="rId50"/>
    <p:sldId id="554" r:id="rId51"/>
    <p:sldId id="541" r:id="rId52"/>
    <p:sldId id="540" r:id="rId53"/>
    <p:sldId id="561" r:id="rId54"/>
    <p:sldId id="502" r:id="rId55"/>
    <p:sldId id="562" r:id="rId56"/>
    <p:sldId id="552" r:id="rId57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61"/>
    <p:restoredTop sz="83929"/>
  </p:normalViewPr>
  <p:slideViewPr>
    <p:cSldViewPr snapToGrid="0">
      <p:cViewPr varScale="1">
        <p:scale>
          <a:sx n="44" d="100"/>
          <a:sy n="44" d="100"/>
        </p:scale>
        <p:origin x="1560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23" name="Shape 223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5109477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 dirty="0">
                <a:solidFill>
                  <a:srgbClr val="4A4A4A"/>
                </a:solidFill>
                <a:effectLst/>
                <a:highlight>
                  <a:srgbClr val="FFFFFF"/>
                </a:highlight>
                <a:latin typeface="Google Sans"/>
              </a:rPr>
              <a:t>We want to build a chatbot that can chat with your data </a:t>
            </a:r>
          </a:p>
          <a:p>
            <a:endParaRPr lang="en-NL" dirty="0"/>
          </a:p>
          <a:p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4568768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 dirty="0">
                <a:solidFill>
                  <a:srgbClr val="4A4A4A"/>
                </a:solidFill>
                <a:effectLst/>
                <a:highlight>
                  <a:srgbClr val="FFFFFF"/>
                </a:highlight>
                <a:latin typeface="Google Sans"/>
              </a:rPr>
              <a:t>We want to build a chatbot that can chat with your data </a:t>
            </a:r>
          </a:p>
          <a:p>
            <a:endParaRPr lang="en-NL" dirty="0"/>
          </a:p>
          <a:p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9092910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4570604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Tell I will focus on the basics of installing python / jupyter notebook. </a:t>
            </a:r>
          </a:p>
        </p:txBody>
      </p:sp>
    </p:spTree>
    <p:extLst>
      <p:ext uri="{BB962C8B-B14F-4D97-AF65-F5344CB8AC3E}">
        <p14:creationId xmlns:p14="http://schemas.microsoft.com/office/powerpoint/2010/main" val="15059526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U</a:t>
            </a:r>
            <a:r>
              <a:rPr lang="en-NL" dirty="0"/>
              <a:t>pdate sheet</a:t>
            </a:r>
          </a:p>
        </p:txBody>
      </p:sp>
    </p:spTree>
    <p:extLst>
      <p:ext uri="{BB962C8B-B14F-4D97-AF65-F5344CB8AC3E}">
        <p14:creationId xmlns:p14="http://schemas.microsoft.com/office/powerpoint/2010/main" val="40887025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Huggingface: Vision Language Models</a:t>
            </a:r>
          </a:p>
          <a:p>
            <a:r>
              <a:rPr lang="en-NL" dirty="0"/>
              <a:t>Evaluation: Large Vision Language Models - </a:t>
            </a:r>
            <a:r>
              <a:rPr lang="en-GB" dirty="0"/>
              <a:t>https://</a:t>
            </a:r>
            <a:r>
              <a:rPr lang="en-GB" dirty="0" err="1"/>
              <a:t>github.com</a:t>
            </a:r>
            <a:r>
              <a:rPr lang="en-GB" dirty="0"/>
              <a:t>/open-compass/</a:t>
            </a:r>
            <a:r>
              <a:rPr lang="en-GB" dirty="0" err="1"/>
              <a:t>VLMEvalKit</a:t>
            </a:r>
            <a:endParaRPr lang="en-GB" dirty="0"/>
          </a:p>
          <a:p>
            <a:r>
              <a:rPr lang="en-GB" dirty="0" err="1"/>
              <a:t>LLaVA</a:t>
            </a:r>
            <a:r>
              <a:rPr lang="en-GB" dirty="0"/>
              <a:t>: </a:t>
            </a:r>
            <a:r>
              <a:rPr lang="en-GB" b="0" i="0" dirty="0">
                <a:solidFill>
                  <a:srgbClr val="4A4A4A"/>
                </a:solidFill>
                <a:effectLst/>
                <a:highlight>
                  <a:srgbClr val="FFFFFF"/>
                </a:highlight>
                <a:latin typeface="Google Sans"/>
              </a:rPr>
              <a:t>large multimodal model</a:t>
            </a:r>
          </a:p>
          <a:p>
            <a:pPr marL="0" marR="0" lvl="0" indent="0" algn="l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0" i="0" dirty="0">
                <a:solidFill>
                  <a:srgbClr val="4A4A4A"/>
                </a:solidFill>
                <a:effectLst/>
                <a:highlight>
                  <a:srgbClr val="FFFFFF"/>
                </a:highlight>
                <a:latin typeface="Google Sans"/>
              </a:rPr>
              <a:t>LMSYS: L</a:t>
            </a:r>
            <a:r>
              <a:rPr lang="en-GB" b="0" i="0" dirty="0">
                <a:solidFill>
                  <a:srgbClr val="1F2937"/>
                </a:solidFill>
                <a:effectLst/>
                <a:highlight>
                  <a:srgbClr val="FFFFFF"/>
                </a:highlight>
                <a:latin typeface="Source Sans Pro" panose="020B0503030403020204" pitchFamily="34" charset="0"/>
              </a:rPr>
              <a:t>arge Vision-Language Models</a:t>
            </a:r>
          </a:p>
          <a:p>
            <a:r>
              <a:rPr lang="en-GB" b="0" i="0" dirty="0">
                <a:solidFill>
                  <a:srgbClr val="4A4A4A"/>
                </a:solidFill>
                <a:effectLst/>
                <a:highlight>
                  <a:srgbClr val="FFFFFF"/>
                </a:highlight>
                <a:latin typeface="Google Sans"/>
              </a:rPr>
              <a:t> </a:t>
            </a:r>
          </a:p>
          <a:p>
            <a:endParaRPr lang="en-NL" dirty="0"/>
          </a:p>
          <a:p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5163033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3336875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 dirty="0">
                <a:solidFill>
                  <a:srgbClr val="4A4A4A"/>
                </a:solidFill>
                <a:effectLst/>
                <a:highlight>
                  <a:srgbClr val="FFFFFF"/>
                </a:highlight>
                <a:latin typeface="Google Sans"/>
              </a:rPr>
              <a:t>We want to build a chatbot that can chat with your data </a:t>
            </a:r>
          </a:p>
          <a:p>
            <a:endParaRPr lang="en-NL" dirty="0"/>
          </a:p>
          <a:p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5660374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 dirty="0">
                <a:solidFill>
                  <a:srgbClr val="4A4A4A"/>
                </a:solidFill>
                <a:effectLst/>
                <a:highlight>
                  <a:srgbClr val="FFFFFF"/>
                </a:highlight>
                <a:latin typeface="Google Sans"/>
              </a:rPr>
              <a:t>We want to build a chatbot that can chat with your data </a:t>
            </a:r>
          </a:p>
          <a:p>
            <a:endParaRPr lang="en-NL" dirty="0"/>
          </a:p>
          <a:p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1265734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9318099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/>
          </p:nvPr>
        </p:nvSpPr>
        <p:spPr>
          <a:xfrm>
            <a:off x="4833937" y="2303859"/>
            <a:ext cx="14716126" cy="4643438"/>
          </a:xfrm>
          <a:prstGeom prst="rect">
            <a:avLst/>
          </a:prstGeom>
        </p:spPr>
        <p:txBody>
          <a:bodyPr lIns="71437" tIns="71437" rIns="71437" bIns="71437" anchor="b"/>
          <a:lstStyle>
            <a:lvl1pPr algn="ctr" defTabSz="821531">
              <a:defRPr sz="11200" b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Title Text</a:t>
            </a:r>
          </a:p>
        </p:txBody>
      </p:sp>
      <p:sp>
        <p:nvSpPr>
          <p:cNvPr id="1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833937" y="7090171"/>
            <a:ext cx="14716126" cy="1589486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821531">
              <a:lnSpc>
                <a:spcPct val="100000"/>
              </a:lnSpc>
              <a:defRPr sz="5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algn="ctr" defTabSz="821531">
              <a:lnSpc>
                <a:spcPct val="100000"/>
              </a:lnSpc>
              <a:defRPr sz="5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algn="ctr" defTabSz="821531">
              <a:lnSpc>
                <a:spcPct val="100000"/>
              </a:lnSpc>
              <a:defRPr sz="5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algn="ctr" defTabSz="821531">
              <a:lnSpc>
                <a:spcPct val="100000"/>
              </a:lnSpc>
              <a:defRPr sz="5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algn="ctr" defTabSz="821531">
              <a:lnSpc>
                <a:spcPct val="100000"/>
              </a:lnSpc>
              <a:defRPr sz="5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</p:spPr>
        <p:txBody>
          <a:bodyPr lIns="71437" tIns="71437" rIns="71437" bIns="71437" anchor="t"/>
          <a:lstStyle>
            <a:lvl1pPr algn="ctr" defTabSz="821531">
              <a:defRPr sz="2200"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Title Text"/>
          <p:cNvSpPr txBox="1">
            <a:spLocks noGrp="1"/>
          </p:cNvSpPr>
          <p:nvPr>
            <p:ph type="title"/>
          </p:nvPr>
        </p:nvSpPr>
        <p:spPr>
          <a:xfrm>
            <a:off x="863599" y="2653549"/>
            <a:ext cx="22656801" cy="2955619"/>
          </a:xfrm>
          <a:prstGeom prst="rect">
            <a:avLst/>
          </a:prstGeom>
        </p:spPr>
        <p:txBody>
          <a:bodyPr/>
          <a:lstStyle>
            <a:lvl1pPr defTabSz="914400">
              <a:defRPr sz="9000">
                <a:solidFill>
                  <a:srgbClr val="25167A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74" name="Body Level One…"/>
          <p:cNvSpPr txBox="1">
            <a:spLocks noGrp="1"/>
          </p:cNvSpPr>
          <p:nvPr>
            <p:ph type="body" idx="1"/>
          </p:nvPr>
        </p:nvSpPr>
        <p:spPr>
          <a:xfrm>
            <a:off x="863599" y="5609168"/>
            <a:ext cx="22656801" cy="6434670"/>
          </a:xfrm>
          <a:prstGeom prst="rect">
            <a:avLst/>
          </a:prstGeom>
        </p:spPr>
        <p:txBody>
          <a:bodyPr/>
          <a:lstStyle>
            <a:lvl1pPr marL="575999" indent="-575999" defTabSz="914400">
              <a:buClr>
                <a:srgbClr val="25167A"/>
              </a:buClr>
              <a:buSzPct val="140000"/>
              <a:buFont typeface="Arial"/>
              <a:buChar char="•"/>
              <a:defRPr sz="3200">
                <a:solidFill>
                  <a:srgbClr val="25167A"/>
                </a:solidFill>
              </a:defRPr>
            </a:lvl1pPr>
            <a:lvl2pPr marL="791999" indent="-575999" defTabSz="914400">
              <a:buClr>
                <a:srgbClr val="25167A"/>
              </a:buClr>
              <a:buSzPct val="140000"/>
              <a:buFont typeface="Arial"/>
              <a:buChar char="•"/>
              <a:defRPr sz="3200">
                <a:solidFill>
                  <a:srgbClr val="25167A"/>
                </a:solidFill>
              </a:defRPr>
            </a:lvl2pPr>
            <a:lvl3pPr marL="1007999" indent="-575999" defTabSz="914400">
              <a:buClr>
                <a:srgbClr val="25167A"/>
              </a:buClr>
              <a:buSzPct val="140000"/>
              <a:buFont typeface="Arial"/>
              <a:buChar char="•"/>
              <a:defRPr sz="3200">
                <a:solidFill>
                  <a:srgbClr val="25167A"/>
                </a:solidFill>
              </a:defRPr>
            </a:lvl3pPr>
            <a:lvl4pPr marL="1223999" indent="-575999" defTabSz="914400">
              <a:buClr>
                <a:srgbClr val="25167A"/>
              </a:buClr>
              <a:buSzPct val="140000"/>
              <a:buFont typeface="Arial"/>
              <a:buChar char="•"/>
              <a:defRPr sz="3200">
                <a:solidFill>
                  <a:srgbClr val="25167A"/>
                </a:solidFill>
              </a:defRPr>
            </a:lvl4pPr>
            <a:lvl5pPr marL="1439999" indent="-575999" defTabSz="914400">
              <a:buClr>
                <a:srgbClr val="25167A"/>
              </a:buClr>
              <a:buSzPct val="140000"/>
              <a:buFont typeface="Arial"/>
              <a:buChar char="•"/>
              <a:defRPr sz="3200">
                <a:solidFill>
                  <a:srgbClr val="25167A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83399" y="12583778"/>
            <a:ext cx="510814" cy="503062"/>
          </a:xfrm>
          <a:prstGeom prst="rect">
            <a:avLst/>
          </a:prstGeom>
        </p:spPr>
        <p:txBody>
          <a:bodyPr lIns="121919" tIns="121919" rIns="121919" bIns="121919"/>
          <a:lstStyle>
            <a:lvl1pPr defTabSz="1219200"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176" name="Afbeelding 6" descr="Afbeelding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88067" y="12064803"/>
            <a:ext cx="4995930" cy="1651198"/>
          </a:xfrm>
          <a:prstGeom prst="rect">
            <a:avLst/>
          </a:prstGeom>
          <a:ln w="12700">
            <a:miter lim="400000"/>
          </a:ln>
        </p:spPr>
      </p:pic>
      <p:sp>
        <p:nvSpPr>
          <p:cNvPr id="177" name="Tijdelijke aanduiding voor afbeelding 13"/>
          <p:cNvSpPr>
            <a:spLocks noGrp="1"/>
          </p:cNvSpPr>
          <p:nvPr>
            <p:ph type="pic" sz="quarter" idx="21"/>
          </p:nvPr>
        </p:nvSpPr>
        <p:spPr>
          <a:xfrm>
            <a:off x="16723200" y="-1"/>
            <a:ext cx="7660802" cy="16512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tartdia-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Tijdelijke aanduiding voor afbeelding 15"/>
          <p:cNvSpPr>
            <a:spLocks noGrp="1"/>
          </p:cNvSpPr>
          <p:nvPr>
            <p:ph type="pic" sz="half" idx="21"/>
          </p:nvPr>
        </p:nvSpPr>
        <p:spPr>
          <a:xfrm>
            <a:off x="12192000" y="1708799"/>
            <a:ext cx="12192000" cy="1029120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98" name="Rechthoek 7"/>
          <p:cNvSpPr/>
          <p:nvPr/>
        </p:nvSpPr>
        <p:spPr>
          <a:xfrm>
            <a:off x="-1" y="1704679"/>
            <a:ext cx="12192001" cy="10291202"/>
          </a:xfrm>
          <a:prstGeom prst="rect">
            <a:avLst/>
          </a:prstGeom>
          <a:solidFill>
            <a:srgbClr val="25167A"/>
          </a:solidFill>
          <a:ln w="12700">
            <a:miter lim="400000"/>
          </a:ln>
        </p:spPr>
        <p:txBody>
          <a:bodyPr lIns="121919" tIns="121919" rIns="121919" bIns="121919" anchor="ctr"/>
          <a:lstStyle/>
          <a:p>
            <a:pPr defTabSz="1219200">
              <a:defRPr sz="4800" b="0">
                <a:solidFill>
                  <a:srgbClr val="25167A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99" name="Title Text"/>
          <p:cNvSpPr txBox="1">
            <a:spLocks noGrp="1"/>
          </p:cNvSpPr>
          <p:nvPr>
            <p:ph type="title"/>
          </p:nvPr>
        </p:nvSpPr>
        <p:spPr>
          <a:xfrm>
            <a:off x="863605" y="2653549"/>
            <a:ext cx="10660342" cy="2955619"/>
          </a:xfrm>
          <a:prstGeom prst="rect">
            <a:avLst/>
          </a:prstGeom>
        </p:spPr>
        <p:txBody>
          <a:bodyPr/>
          <a:lstStyle>
            <a:lvl1pPr defTabSz="914400">
              <a:defRPr sz="9000"/>
            </a:lvl1pPr>
          </a:lstStyle>
          <a:p>
            <a:r>
              <a:t>Title Text</a:t>
            </a:r>
          </a:p>
        </p:txBody>
      </p:sp>
      <p:sp>
        <p:nvSpPr>
          <p:cNvPr id="20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63599" y="5609170"/>
            <a:ext cx="10660345" cy="1248831"/>
          </a:xfrm>
          <a:prstGeom prst="rect">
            <a:avLst/>
          </a:prstGeom>
        </p:spPr>
        <p:txBody>
          <a:bodyPr/>
          <a:lstStyle>
            <a:lvl1pPr defTabSz="914400">
              <a:defRPr sz="3200"/>
            </a:lvl1pPr>
            <a:lvl2pPr defTabSz="914400">
              <a:defRPr sz="3200"/>
            </a:lvl2pPr>
            <a:lvl3pPr defTabSz="914400">
              <a:defRPr sz="3200"/>
            </a:lvl3pPr>
            <a:lvl4pPr defTabSz="914400">
              <a:defRPr sz="3200"/>
            </a:lvl4pPr>
            <a:lvl5pPr defTabSz="914400"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1" name="Tijdelijke aanduiding voor tekst 6"/>
          <p:cNvSpPr>
            <a:spLocks noGrp="1"/>
          </p:cNvSpPr>
          <p:nvPr>
            <p:ph type="body" sz="quarter" idx="22" hasCustomPrompt="1"/>
          </p:nvPr>
        </p:nvSpPr>
        <p:spPr>
          <a:xfrm>
            <a:off x="863599" y="10410319"/>
            <a:ext cx="10660343" cy="815153"/>
          </a:xfrm>
          <a:prstGeom prst="rect">
            <a:avLst/>
          </a:prstGeom>
        </p:spPr>
        <p:txBody>
          <a:bodyPr/>
          <a:lstStyle>
            <a:lvl1pPr defTabSz="914400">
              <a:defRPr sz="2400"/>
            </a:lvl1pPr>
          </a:lstStyle>
          <a:p>
            <a:r>
              <a:t>Naam: N. Achternaam
Datum: 00-00-0000</a:t>
            </a:r>
          </a:p>
        </p:txBody>
      </p:sp>
      <p:pic>
        <p:nvPicPr>
          <p:cNvPr id="202" name="Afbeelding 13" descr="Afbeelding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88067" y="12064803"/>
            <a:ext cx="4995930" cy="1651198"/>
          </a:xfrm>
          <a:prstGeom prst="rect">
            <a:avLst/>
          </a:prstGeom>
          <a:ln w="12700">
            <a:miter lim="400000"/>
          </a:ln>
        </p:spPr>
      </p:pic>
      <p:sp>
        <p:nvSpPr>
          <p:cNvPr id="203" name="Tijdelijke aanduiding voor afbeelding 13"/>
          <p:cNvSpPr>
            <a:spLocks noGrp="1"/>
          </p:cNvSpPr>
          <p:nvPr>
            <p:ph type="pic" sz="quarter" idx="23"/>
          </p:nvPr>
        </p:nvSpPr>
        <p:spPr>
          <a:xfrm>
            <a:off x="16723200" y="-1"/>
            <a:ext cx="7660802" cy="16512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0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7475200" y="12344399"/>
            <a:ext cx="5689600" cy="736601"/>
          </a:xfrm>
          <a:prstGeom prst="rect">
            <a:avLst/>
          </a:prstGeom>
        </p:spPr>
        <p:txBody>
          <a:bodyPr lIns="121919" tIns="121919" rIns="121919" bIns="121919"/>
          <a:lstStyle>
            <a:lvl1pPr defTabSz="1219200"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Afbeelding 7" descr="Afbeelding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1"/>
            <a:ext cx="24384001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212" name="Title Text"/>
          <p:cNvSpPr txBox="1">
            <a:spLocks noGrp="1"/>
          </p:cNvSpPr>
          <p:nvPr>
            <p:ph type="title"/>
          </p:nvPr>
        </p:nvSpPr>
        <p:spPr>
          <a:xfrm>
            <a:off x="863599" y="2653549"/>
            <a:ext cx="21292728" cy="2955619"/>
          </a:xfrm>
          <a:prstGeom prst="rect">
            <a:avLst/>
          </a:prstGeom>
        </p:spPr>
        <p:txBody>
          <a:bodyPr/>
          <a:lstStyle>
            <a:lvl1pPr defTabSz="914400">
              <a:defRPr sz="9000">
                <a:solidFill>
                  <a:srgbClr val="25167A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13" name="Body Level One…"/>
          <p:cNvSpPr txBox="1">
            <a:spLocks noGrp="1"/>
          </p:cNvSpPr>
          <p:nvPr>
            <p:ph type="body" idx="1"/>
          </p:nvPr>
        </p:nvSpPr>
        <p:spPr>
          <a:xfrm>
            <a:off x="863599" y="5609168"/>
            <a:ext cx="21276735" cy="6434668"/>
          </a:xfrm>
          <a:prstGeom prst="rect">
            <a:avLst/>
          </a:prstGeom>
        </p:spPr>
        <p:txBody>
          <a:bodyPr/>
          <a:lstStyle>
            <a:lvl1pPr marL="575999" indent="-575999" defTabSz="914400">
              <a:buClr>
                <a:srgbClr val="25167A"/>
              </a:buClr>
              <a:buSzPct val="140000"/>
              <a:buFont typeface="Arial"/>
              <a:buChar char="•"/>
              <a:defRPr sz="3200">
                <a:solidFill>
                  <a:srgbClr val="25167A"/>
                </a:solidFill>
              </a:defRPr>
            </a:lvl1pPr>
            <a:lvl2pPr marL="791999" indent="-575999" defTabSz="914400">
              <a:buClr>
                <a:srgbClr val="25167A"/>
              </a:buClr>
              <a:buSzPct val="140000"/>
              <a:buFont typeface="Arial"/>
              <a:buChar char="•"/>
              <a:defRPr sz="3200">
                <a:solidFill>
                  <a:srgbClr val="25167A"/>
                </a:solidFill>
              </a:defRPr>
            </a:lvl2pPr>
            <a:lvl3pPr marL="1007999" indent="-575999" defTabSz="914400">
              <a:buClr>
                <a:srgbClr val="25167A"/>
              </a:buClr>
              <a:buSzPct val="140000"/>
              <a:buFont typeface="Arial"/>
              <a:buChar char="•"/>
              <a:defRPr sz="3200">
                <a:solidFill>
                  <a:srgbClr val="25167A"/>
                </a:solidFill>
              </a:defRPr>
            </a:lvl3pPr>
            <a:lvl4pPr marL="1223999" indent="-575999" defTabSz="914400">
              <a:buClr>
                <a:srgbClr val="25167A"/>
              </a:buClr>
              <a:buSzPct val="140000"/>
              <a:buFont typeface="Arial"/>
              <a:buChar char="•"/>
              <a:defRPr sz="3200">
                <a:solidFill>
                  <a:srgbClr val="25167A"/>
                </a:solidFill>
              </a:defRPr>
            </a:lvl4pPr>
            <a:lvl5pPr marL="1439999" indent="-575999" defTabSz="914400">
              <a:buClr>
                <a:srgbClr val="25167A"/>
              </a:buClr>
              <a:buSzPct val="140000"/>
              <a:buFont typeface="Arial"/>
              <a:buChar char="•"/>
              <a:defRPr sz="3200">
                <a:solidFill>
                  <a:srgbClr val="25167A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1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83399" y="12583778"/>
            <a:ext cx="510814" cy="503062"/>
          </a:xfrm>
          <a:prstGeom prst="rect">
            <a:avLst/>
          </a:prstGeom>
        </p:spPr>
        <p:txBody>
          <a:bodyPr lIns="121919" tIns="121919" rIns="121919" bIns="121919"/>
          <a:lstStyle>
            <a:lvl1pPr defTabSz="1219200"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215" name="Afbeelding 9" descr="Afbeelding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88067" y="12064803"/>
            <a:ext cx="4995930" cy="1651198"/>
          </a:xfrm>
          <a:prstGeom prst="rect">
            <a:avLst/>
          </a:prstGeom>
          <a:ln w="12700">
            <a:miter lim="400000"/>
          </a:ln>
        </p:spPr>
      </p:pic>
      <p:sp>
        <p:nvSpPr>
          <p:cNvPr id="216" name="Tijdelijke aanduiding voor afbeelding 13"/>
          <p:cNvSpPr>
            <a:spLocks noGrp="1"/>
          </p:cNvSpPr>
          <p:nvPr>
            <p:ph type="pic" sz="quarter" idx="21"/>
          </p:nvPr>
        </p:nvSpPr>
        <p:spPr>
          <a:xfrm>
            <a:off x="16723200" y="-1"/>
            <a:ext cx="7660802" cy="16512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Image"/>
          <p:cNvSpPr>
            <a:spLocks noGrp="1"/>
          </p:cNvSpPr>
          <p:nvPr>
            <p:ph type="pic" sz="half" idx="21"/>
          </p:nvPr>
        </p:nvSpPr>
        <p:spPr>
          <a:xfrm>
            <a:off x="5329062" y="406546"/>
            <a:ext cx="13716003" cy="914876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3" name="Title Text"/>
          <p:cNvSpPr txBox="1">
            <a:spLocks noGrp="1"/>
          </p:cNvSpPr>
          <p:nvPr>
            <p:ph type="title"/>
          </p:nvPr>
        </p:nvSpPr>
        <p:spPr>
          <a:xfrm>
            <a:off x="4833937" y="9447609"/>
            <a:ext cx="14716126" cy="2000251"/>
          </a:xfrm>
          <a:prstGeom prst="rect">
            <a:avLst/>
          </a:prstGeom>
        </p:spPr>
        <p:txBody>
          <a:bodyPr lIns="71437" tIns="71437" rIns="71437" bIns="71437" anchor="b"/>
          <a:lstStyle>
            <a:lvl1pPr algn="ctr" defTabSz="821531">
              <a:defRPr sz="11200" b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Title Text</a:t>
            </a:r>
          </a:p>
        </p:txBody>
      </p:sp>
      <p:sp>
        <p:nvSpPr>
          <p:cNvPr id="2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833937" y="11465718"/>
            <a:ext cx="14716126" cy="1589486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821531">
              <a:lnSpc>
                <a:spcPct val="100000"/>
              </a:lnSpc>
              <a:defRPr sz="5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algn="ctr" defTabSz="821531">
              <a:lnSpc>
                <a:spcPct val="100000"/>
              </a:lnSpc>
              <a:defRPr sz="5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algn="ctr" defTabSz="821531">
              <a:lnSpc>
                <a:spcPct val="100000"/>
              </a:lnSpc>
              <a:defRPr sz="5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algn="ctr" defTabSz="821531">
              <a:lnSpc>
                <a:spcPct val="100000"/>
              </a:lnSpc>
              <a:defRPr sz="5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algn="ctr" defTabSz="821531">
              <a:lnSpc>
                <a:spcPct val="100000"/>
              </a:lnSpc>
              <a:defRPr sz="5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</p:spPr>
        <p:txBody>
          <a:bodyPr lIns="71437" tIns="71437" rIns="71437" bIns="71437" anchor="t"/>
          <a:lstStyle>
            <a:lvl1pPr algn="ctr" defTabSz="821531">
              <a:defRPr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- Cen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Text"/>
          <p:cNvSpPr txBox="1">
            <a:spLocks noGrp="1"/>
          </p:cNvSpPr>
          <p:nvPr>
            <p:ph type="title"/>
          </p:nvPr>
        </p:nvSpPr>
        <p:spPr>
          <a:xfrm>
            <a:off x="4833937" y="4536281"/>
            <a:ext cx="14716126" cy="4643438"/>
          </a:xfrm>
          <a:prstGeom prst="rect">
            <a:avLst/>
          </a:prstGeom>
        </p:spPr>
        <p:txBody>
          <a:bodyPr lIns="71437" tIns="71437" rIns="71437" bIns="71437" anchor="ctr"/>
          <a:lstStyle>
            <a:lvl1pPr algn="ctr" defTabSz="821531">
              <a:defRPr sz="11200" b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Title Text</a:t>
            </a:r>
          </a:p>
        </p:txBody>
      </p:sp>
      <p:sp>
        <p:nvSpPr>
          <p:cNvPr id="3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</p:spPr>
        <p:txBody>
          <a:bodyPr lIns="71437" tIns="71437" rIns="71437" bIns="71437" anchor="t"/>
          <a:lstStyle>
            <a:lvl1pPr algn="ctr" defTabSz="821531">
              <a:defRPr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Image"/>
          <p:cNvSpPr>
            <a:spLocks noGrp="1"/>
          </p:cNvSpPr>
          <p:nvPr>
            <p:ph type="pic" idx="21"/>
          </p:nvPr>
        </p:nvSpPr>
        <p:spPr>
          <a:xfrm>
            <a:off x="6231433" y="863203"/>
            <a:ext cx="17439681" cy="1162645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41" name="Title Text"/>
          <p:cNvSpPr txBox="1">
            <a:spLocks noGrp="1"/>
          </p:cNvSpPr>
          <p:nvPr>
            <p:ph type="title"/>
          </p:nvPr>
        </p:nvSpPr>
        <p:spPr>
          <a:xfrm>
            <a:off x="4387453" y="892968"/>
            <a:ext cx="7500938" cy="5607845"/>
          </a:xfrm>
          <a:prstGeom prst="rect">
            <a:avLst/>
          </a:prstGeom>
        </p:spPr>
        <p:txBody>
          <a:bodyPr lIns="71437" tIns="71437" rIns="71437" bIns="71437" anchor="b"/>
          <a:lstStyle>
            <a:lvl1pPr algn="ctr" defTabSz="821531">
              <a:defRPr sz="8400" b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Title Text</a:t>
            </a:r>
          </a:p>
        </p:txBody>
      </p:sp>
      <p:sp>
        <p:nvSpPr>
          <p:cNvPr id="4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387453" y="6643687"/>
            <a:ext cx="7500938" cy="5786438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821531">
              <a:lnSpc>
                <a:spcPct val="100000"/>
              </a:lnSpc>
              <a:defRPr sz="5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algn="ctr" defTabSz="821531">
              <a:lnSpc>
                <a:spcPct val="100000"/>
              </a:lnSpc>
              <a:defRPr sz="5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algn="ctr" defTabSz="821531">
              <a:lnSpc>
                <a:spcPct val="100000"/>
              </a:lnSpc>
              <a:defRPr sz="5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algn="ctr" defTabSz="821531">
              <a:lnSpc>
                <a:spcPct val="100000"/>
              </a:lnSpc>
              <a:defRPr sz="5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algn="ctr" defTabSz="821531">
              <a:lnSpc>
                <a:spcPct val="100000"/>
              </a:lnSpc>
              <a:defRPr sz="5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</p:spPr>
        <p:txBody>
          <a:bodyPr lIns="71437" tIns="71437" rIns="71437" bIns="71437" anchor="t"/>
          <a:lstStyle>
            <a:lvl1pPr algn="ctr" defTabSz="821531">
              <a:defRPr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Image"/>
          <p:cNvSpPr>
            <a:spLocks noGrp="1"/>
          </p:cNvSpPr>
          <p:nvPr>
            <p:ph type="pic" sz="half" idx="21"/>
          </p:nvPr>
        </p:nvSpPr>
        <p:spPr>
          <a:xfrm>
            <a:off x="8794253" y="3637358"/>
            <a:ext cx="13260587" cy="884039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8" name="Title Text"/>
          <p:cNvSpPr txBox="1">
            <a:spLocks noGrp="1"/>
          </p:cNvSpPr>
          <p:nvPr>
            <p:ph type="title"/>
          </p:nvPr>
        </p:nvSpPr>
        <p:spPr>
          <a:xfrm>
            <a:off x="4387453" y="357187"/>
            <a:ext cx="15609094" cy="3036095"/>
          </a:xfrm>
          <a:prstGeom prst="rect">
            <a:avLst/>
          </a:prstGeom>
        </p:spPr>
        <p:txBody>
          <a:bodyPr lIns="71437" tIns="71437" rIns="71437" bIns="71437" anchor="ctr"/>
          <a:lstStyle>
            <a:lvl1pPr algn="ctr" defTabSz="821531">
              <a:defRPr sz="11200" b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Title Text</a:t>
            </a:r>
          </a:p>
        </p:txBody>
      </p:sp>
      <p:sp>
        <p:nvSpPr>
          <p:cNvPr id="6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387453" y="3643312"/>
            <a:ext cx="7500938" cy="8840392"/>
          </a:xfrm>
          <a:prstGeom prst="rect">
            <a:avLst/>
          </a:prstGeom>
        </p:spPr>
        <p:txBody>
          <a:bodyPr lIns="71437" tIns="71437" rIns="71437" bIns="71437" anchor="ctr"/>
          <a:lstStyle>
            <a:lvl1pPr marL="465364" indent="-465364" defTabSz="821531">
              <a:lnSpc>
                <a:spcPct val="100000"/>
              </a:lnSpc>
              <a:spcBef>
                <a:spcPts val="4500"/>
              </a:spcBef>
              <a:buSzPct val="145000"/>
              <a:buChar char="•"/>
              <a:defRPr sz="3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08264" indent="-465364" defTabSz="821531">
              <a:lnSpc>
                <a:spcPct val="100000"/>
              </a:lnSpc>
              <a:spcBef>
                <a:spcPts val="4500"/>
              </a:spcBef>
              <a:buSzPct val="145000"/>
              <a:buChar char="•"/>
              <a:defRPr sz="3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151164" indent="-465364" defTabSz="821531">
              <a:lnSpc>
                <a:spcPct val="100000"/>
              </a:lnSpc>
              <a:spcBef>
                <a:spcPts val="4500"/>
              </a:spcBef>
              <a:buSzPct val="145000"/>
              <a:buChar char="•"/>
              <a:defRPr sz="3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494064" indent="-465364" defTabSz="821531">
              <a:lnSpc>
                <a:spcPct val="100000"/>
              </a:lnSpc>
              <a:spcBef>
                <a:spcPts val="4500"/>
              </a:spcBef>
              <a:buSzPct val="145000"/>
              <a:buChar char="•"/>
              <a:defRPr sz="3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836964" indent="-465364" defTabSz="821531">
              <a:lnSpc>
                <a:spcPct val="100000"/>
              </a:lnSpc>
              <a:spcBef>
                <a:spcPts val="4500"/>
              </a:spcBef>
              <a:buSzPct val="145000"/>
              <a:buChar char="•"/>
              <a:defRPr sz="3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4103" y="13073062"/>
            <a:ext cx="466269" cy="473076"/>
          </a:xfrm>
          <a:prstGeom prst="rect">
            <a:avLst/>
          </a:prstGeom>
        </p:spPr>
        <p:txBody>
          <a:bodyPr lIns="71437" tIns="71437" rIns="71437" bIns="71437" anchor="t"/>
          <a:lstStyle>
            <a:lvl1pPr algn="ctr" defTabSz="821531">
              <a:defRPr sz="22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Image"/>
          <p:cNvSpPr>
            <a:spLocks noGrp="1"/>
          </p:cNvSpPr>
          <p:nvPr>
            <p:ph type="pic" idx="21"/>
          </p:nvPr>
        </p:nvSpPr>
        <p:spPr>
          <a:xfrm>
            <a:off x="1712269" y="0"/>
            <a:ext cx="20959463" cy="1398389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0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</p:spPr>
        <p:txBody>
          <a:bodyPr lIns="71437" tIns="71437" rIns="71437" bIns="71437" anchor="t"/>
          <a:lstStyle>
            <a:lvl1pPr algn="ctr" defTabSz="821531">
              <a:defRPr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Title Text"/>
          <p:cNvSpPr txBox="1">
            <a:spLocks noGrp="1"/>
          </p:cNvSpPr>
          <p:nvPr>
            <p:ph type="title"/>
          </p:nvPr>
        </p:nvSpPr>
        <p:spPr>
          <a:xfrm>
            <a:off x="4387453" y="357187"/>
            <a:ext cx="15609094" cy="3036095"/>
          </a:xfrm>
          <a:prstGeom prst="rect">
            <a:avLst/>
          </a:prstGeom>
        </p:spPr>
        <p:txBody>
          <a:bodyPr lIns="71437" tIns="71437" rIns="71437" bIns="71437" anchor="ctr"/>
          <a:lstStyle>
            <a:lvl1pPr algn="ctr" defTabSz="821531">
              <a:defRPr sz="11200" b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Title Text</a:t>
            </a:r>
          </a:p>
        </p:txBody>
      </p:sp>
      <p:sp>
        <p:nvSpPr>
          <p:cNvPr id="12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</p:spPr>
        <p:txBody>
          <a:bodyPr lIns="71437" tIns="71437" rIns="71437" bIns="71437" anchor="t"/>
          <a:lstStyle>
            <a:lvl1pPr algn="ctr" defTabSz="821531">
              <a:defRPr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tartdia-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51" name="Body Level One…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2" name="Tijdelijke aanduiding voor tekst 6"/>
          <p:cNvSpPr>
            <a:spLocks noGrp="1"/>
          </p:cNvSpPr>
          <p:nvPr>
            <p:ph type="body" sz="quarter" idx="21" hasCustomPrompt="1"/>
          </p:nvPr>
        </p:nvSpPr>
        <p:spPr>
          <a:xfrm>
            <a:off x="4262436" y="14639512"/>
            <a:ext cx="20554998" cy="1401631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</a:lstStyle>
          <a:p>
            <a:r>
              <a:t>Naam: N. Achternaam
Datum: 00-00-0000</a:t>
            </a:r>
          </a:p>
        </p:txBody>
      </p:sp>
      <p:sp>
        <p:nvSpPr>
          <p:cNvPr id="153" name="Tijdelijke aanduiding voor afbeelding 13"/>
          <p:cNvSpPr>
            <a:spLocks noGrp="1"/>
          </p:cNvSpPr>
          <p:nvPr>
            <p:ph type="pic" sz="quarter" idx="22"/>
          </p:nvPr>
        </p:nvSpPr>
        <p:spPr>
          <a:xfrm>
            <a:off x="26565001" y="-1"/>
            <a:ext cx="10773002" cy="23220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5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Afbeelding 7" descr="Afbeelding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1"/>
            <a:ext cx="24384001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62" name="Title Text"/>
          <p:cNvSpPr txBox="1">
            <a:spLocks noGrp="1"/>
          </p:cNvSpPr>
          <p:nvPr>
            <p:ph type="title"/>
          </p:nvPr>
        </p:nvSpPr>
        <p:spPr>
          <a:xfrm>
            <a:off x="863599" y="2653549"/>
            <a:ext cx="21292728" cy="2955619"/>
          </a:xfrm>
          <a:prstGeom prst="rect">
            <a:avLst/>
          </a:prstGeom>
        </p:spPr>
        <p:txBody>
          <a:bodyPr/>
          <a:lstStyle>
            <a:lvl1pPr defTabSz="914400">
              <a:defRPr sz="9000">
                <a:solidFill>
                  <a:srgbClr val="25167A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63" name="Body Level One…"/>
          <p:cNvSpPr txBox="1">
            <a:spLocks noGrp="1"/>
          </p:cNvSpPr>
          <p:nvPr>
            <p:ph type="body" idx="1"/>
          </p:nvPr>
        </p:nvSpPr>
        <p:spPr>
          <a:xfrm>
            <a:off x="863599" y="5609168"/>
            <a:ext cx="21276735" cy="6434668"/>
          </a:xfrm>
          <a:prstGeom prst="rect">
            <a:avLst/>
          </a:prstGeom>
        </p:spPr>
        <p:txBody>
          <a:bodyPr/>
          <a:lstStyle>
            <a:lvl1pPr marL="575999" indent="-575999" defTabSz="914400">
              <a:buClr>
                <a:srgbClr val="25167A"/>
              </a:buClr>
              <a:buSzPct val="140000"/>
              <a:buFont typeface="Arial"/>
              <a:buChar char="•"/>
              <a:defRPr sz="3200">
                <a:solidFill>
                  <a:srgbClr val="25167A"/>
                </a:solidFill>
              </a:defRPr>
            </a:lvl1pPr>
            <a:lvl2pPr marL="791999" indent="-575999" defTabSz="914400">
              <a:buClr>
                <a:srgbClr val="25167A"/>
              </a:buClr>
              <a:buSzPct val="140000"/>
              <a:buFont typeface="Arial"/>
              <a:buChar char="•"/>
              <a:defRPr sz="3200">
                <a:solidFill>
                  <a:srgbClr val="25167A"/>
                </a:solidFill>
              </a:defRPr>
            </a:lvl2pPr>
            <a:lvl3pPr marL="1007999" indent="-575999" defTabSz="914400">
              <a:buClr>
                <a:srgbClr val="25167A"/>
              </a:buClr>
              <a:buSzPct val="140000"/>
              <a:buFont typeface="Arial"/>
              <a:buChar char="•"/>
              <a:defRPr sz="3200">
                <a:solidFill>
                  <a:srgbClr val="25167A"/>
                </a:solidFill>
              </a:defRPr>
            </a:lvl3pPr>
            <a:lvl4pPr marL="1223999" indent="-575999" defTabSz="914400">
              <a:buClr>
                <a:srgbClr val="25167A"/>
              </a:buClr>
              <a:buSzPct val="140000"/>
              <a:buFont typeface="Arial"/>
              <a:buChar char="•"/>
              <a:defRPr sz="3200">
                <a:solidFill>
                  <a:srgbClr val="25167A"/>
                </a:solidFill>
              </a:defRPr>
            </a:lvl4pPr>
            <a:lvl5pPr marL="1439999" indent="-575999" defTabSz="914400">
              <a:buClr>
                <a:srgbClr val="25167A"/>
              </a:buClr>
              <a:buSzPct val="140000"/>
              <a:buFont typeface="Arial"/>
              <a:buChar char="•"/>
              <a:defRPr sz="3200">
                <a:solidFill>
                  <a:srgbClr val="25167A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83399" y="12583778"/>
            <a:ext cx="510814" cy="503062"/>
          </a:xfrm>
          <a:prstGeom prst="rect">
            <a:avLst/>
          </a:prstGeom>
        </p:spPr>
        <p:txBody>
          <a:bodyPr lIns="121919" tIns="121919" rIns="121919" bIns="121919"/>
          <a:lstStyle>
            <a:lvl1pPr defTabSz="1219200"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165" name="Afbeelding 9" descr="Afbeelding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88067" y="12064803"/>
            <a:ext cx="4995930" cy="1651198"/>
          </a:xfrm>
          <a:prstGeom prst="rect">
            <a:avLst/>
          </a:prstGeom>
          <a:ln w="12700">
            <a:miter lim="400000"/>
          </a:ln>
        </p:spPr>
      </p:pic>
      <p:sp>
        <p:nvSpPr>
          <p:cNvPr id="166" name="Tijdelijke aanduiding voor afbeelding 13"/>
          <p:cNvSpPr>
            <a:spLocks noGrp="1"/>
          </p:cNvSpPr>
          <p:nvPr>
            <p:ph type="pic" sz="quarter" idx="21"/>
          </p:nvPr>
        </p:nvSpPr>
        <p:spPr>
          <a:xfrm>
            <a:off x="16723200" y="-1"/>
            <a:ext cx="7660802" cy="16512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4" descr="Afbeelding 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047999" y="-1"/>
            <a:ext cx="34290001" cy="19288126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4262440" y="3731553"/>
            <a:ext cx="20566059" cy="41563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/>
          <a:p>
            <a:r>
              <a:t>Title Text</a:t>
            </a:r>
          </a:p>
        </p:txBody>
      </p:sp>
      <p:sp>
        <p:nvSpPr>
          <p:cNvPr id="4" name="Body Level One…"/>
          <p:cNvSpPr txBox="1">
            <a:spLocks noGrp="1"/>
          </p:cNvSpPr>
          <p:nvPr>
            <p:ph type="body" idx="1"/>
          </p:nvPr>
        </p:nvSpPr>
        <p:spPr>
          <a:xfrm>
            <a:off x="4262437" y="7887896"/>
            <a:ext cx="20554997" cy="17561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5" name="Afbeelding 17" descr="Afbeelding 1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0312469" y="16966128"/>
            <a:ext cx="7025525" cy="2321994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7622500" y="17362884"/>
            <a:ext cx="8001000" cy="1028701"/>
          </a:xfrm>
          <a:prstGeom prst="rect">
            <a:avLst/>
          </a:prstGeom>
          <a:ln w="12700">
            <a:miter lim="400000"/>
          </a:ln>
        </p:spPr>
        <p:txBody>
          <a:bodyPr wrap="none" lIns="171449" tIns="171449" rIns="171449" bIns="171449" anchor="ctr">
            <a:spAutoFit/>
          </a:bodyPr>
          <a:lstStyle>
            <a:lvl1pPr algn="l" defTabSz="1714500">
              <a:defRPr sz="2400" b="0"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5" r:id="rId5"/>
    <p:sldLayoutId id="2147483659" r:id="rId6"/>
    <p:sldLayoutId id="2147483661" r:id="rId7"/>
    <p:sldLayoutId id="2147483664" r:id="rId8"/>
    <p:sldLayoutId id="2147483665" r:id="rId9"/>
    <p:sldLayoutId id="2147483666" r:id="rId10"/>
    <p:sldLayoutId id="2147483668" r:id="rId11"/>
    <p:sldLayoutId id="2147483669" r:id="rId12"/>
  </p:sldLayoutIdLst>
  <p:transition spd="med"/>
  <p:txStyles>
    <p:titleStyle>
      <a:lvl1pPr marL="0" marR="0" indent="0" algn="l" defTabSz="128587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600" b="1" i="0" u="none" strike="noStrike" cap="none" spc="0" baseline="0"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1pPr>
      <a:lvl2pPr marL="0" marR="0" indent="0" algn="l" defTabSz="128587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600" b="1" i="0" u="none" strike="noStrike" cap="none" spc="0" baseline="0"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2pPr>
      <a:lvl3pPr marL="0" marR="0" indent="0" algn="l" defTabSz="128587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600" b="1" i="0" u="none" strike="noStrike" cap="none" spc="0" baseline="0"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3pPr>
      <a:lvl4pPr marL="0" marR="0" indent="0" algn="l" defTabSz="128587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600" b="1" i="0" u="none" strike="noStrike" cap="none" spc="0" baseline="0"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4pPr>
      <a:lvl5pPr marL="0" marR="0" indent="0" algn="l" defTabSz="128587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600" b="1" i="0" u="none" strike="noStrike" cap="none" spc="0" baseline="0"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5pPr>
      <a:lvl6pPr marL="0" marR="0" indent="342900" algn="l" defTabSz="128587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600" b="1" i="0" u="none" strike="noStrike" cap="none" spc="0" baseline="0"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6pPr>
      <a:lvl7pPr marL="0" marR="0" indent="685800" algn="l" defTabSz="128587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600" b="1" i="0" u="none" strike="noStrike" cap="none" spc="0" baseline="0"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7pPr>
      <a:lvl8pPr marL="0" marR="0" indent="1028700" algn="l" defTabSz="128587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600" b="1" i="0" u="none" strike="noStrike" cap="none" spc="0" baseline="0"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8pPr>
      <a:lvl9pPr marL="0" marR="0" indent="1371600" algn="l" defTabSz="128587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600" b="1" i="0" u="none" strike="noStrike" cap="none" spc="0" baseline="0"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9pPr>
    </p:titleStyle>
    <p:bodyStyle>
      <a:lvl1pPr marL="0" marR="0" indent="0" algn="l" defTabSz="1285875" latinLnBrk="0">
        <a:lnSpc>
          <a:spcPct val="114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1pPr>
      <a:lvl2pPr marL="0" marR="0" indent="215999" algn="l" defTabSz="1285875" latinLnBrk="0">
        <a:lnSpc>
          <a:spcPct val="114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2pPr>
      <a:lvl3pPr marL="0" marR="0" indent="431999" algn="l" defTabSz="1285875" latinLnBrk="0">
        <a:lnSpc>
          <a:spcPct val="114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3pPr>
      <a:lvl4pPr marL="0" marR="0" indent="647999" algn="l" defTabSz="1285875" latinLnBrk="0">
        <a:lnSpc>
          <a:spcPct val="114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4pPr>
      <a:lvl5pPr marL="0" marR="0" indent="863999" algn="l" defTabSz="1285875" latinLnBrk="0">
        <a:lnSpc>
          <a:spcPct val="114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5pPr>
      <a:lvl6pPr marL="2217420" marR="0" indent="-502920" algn="l" defTabSz="1285875" latinLnBrk="0">
        <a:lnSpc>
          <a:spcPct val="114000"/>
        </a:lnSpc>
        <a:spcBef>
          <a:spcPts val="0"/>
        </a:spcBef>
        <a:spcAft>
          <a:spcPts val="0"/>
        </a:spcAft>
        <a:buClrTx/>
        <a:buSzPct val="100000"/>
        <a:buFontTx/>
        <a:buChar char="•"/>
        <a:tabLst/>
        <a:defRPr sz="4400" b="0" i="0" u="none" strike="noStrike" cap="none" spc="0" baseline="0"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6pPr>
      <a:lvl7pPr marL="2560320" marR="0" indent="-502920" algn="l" defTabSz="1285875" latinLnBrk="0">
        <a:lnSpc>
          <a:spcPct val="114000"/>
        </a:lnSpc>
        <a:spcBef>
          <a:spcPts val="0"/>
        </a:spcBef>
        <a:spcAft>
          <a:spcPts val="0"/>
        </a:spcAft>
        <a:buClrTx/>
        <a:buSzPct val="100000"/>
        <a:buFontTx/>
        <a:buChar char="•"/>
        <a:tabLst/>
        <a:defRPr sz="4400" b="0" i="0" u="none" strike="noStrike" cap="none" spc="0" baseline="0"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7pPr>
      <a:lvl8pPr marL="2903220" marR="0" indent="-502920" algn="l" defTabSz="1285875" latinLnBrk="0">
        <a:lnSpc>
          <a:spcPct val="114000"/>
        </a:lnSpc>
        <a:spcBef>
          <a:spcPts val="0"/>
        </a:spcBef>
        <a:spcAft>
          <a:spcPts val="0"/>
        </a:spcAft>
        <a:buClrTx/>
        <a:buSzPct val="100000"/>
        <a:buFontTx/>
        <a:buChar char="•"/>
        <a:tabLst/>
        <a:defRPr sz="4400" b="0" i="0" u="none" strike="noStrike" cap="none" spc="0" baseline="0"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8pPr>
      <a:lvl9pPr marL="3246120" marR="0" indent="-502920" algn="l" defTabSz="1285875" latinLnBrk="0">
        <a:lnSpc>
          <a:spcPct val="114000"/>
        </a:lnSpc>
        <a:spcBef>
          <a:spcPts val="0"/>
        </a:spcBef>
        <a:spcAft>
          <a:spcPts val="0"/>
        </a:spcAft>
        <a:buClrTx/>
        <a:buSzPct val="100000"/>
        <a:buFontTx/>
        <a:buChar char="•"/>
        <a:tabLst/>
        <a:defRPr sz="4400" b="0" i="0" u="none" strike="noStrike" cap="none" spc="0" baseline="0"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9pPr>
    </p:bodyStyle>
    <p:otherStyle>
      <a:lvl1pPr marL="0" marR="0" indent="0" algn="l" defTabSz="1714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57200" algn="l" defTabSz="1714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14400" algn="l" defTabSz="1714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371600" algn="l" defTabSz="1714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828800" algn="l" defTabSz="1714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2286000" algn="l" defTabSz="1714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2743200" algn="l" defTabSz="1714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3200400" algn="l" defTabSz="1714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3657600" algn="l" defTabSz="1714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://www.ollama.com/" TargetMode="Externa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tinyurl.com/ycyza52p" TargetMode="Externa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.visualstudio.com/" TargetMode="External"/><Relationship Id="rId2" Type="http://schemas.openxmlformats.org/officeDocument/2006/relationships/hyperlink" Target="https://www.youtube.com/redirect?event=video_description&amp;redir_token=QUFFLUhqbnFZRGJNZTlYQzBfdUtrVXB1UEJfSlAxb0NYZ3xBQ3Jtc0trd2RONG9BeFRMbS0wSzcwNXRKOWotc3VPYVR2NUtBT0JJWnFfSTFQODh4NzZ4MmE3ZXlvMWMxTmpORWJfWTR5c2VyWDU1NmJ6NTNQeWdpUDRGNF8tQTBINDZRWWpMVWhHczh5TFIxWXZjUl9PVkdyUQ&amp;q=https%3A%2F%2Fwww.python.org%2F&amp;v=9o4gDQvVkLU" TargetMode="Externa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8.png"/><Relationship Id="rId4" Type="http://schemas.openxmlformats.org/officeDocument/2006/relationships/hyperlink" Target="https://code.visualstudio.com/docs/python/python-tutorial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goingdutch.ai/nl/posts/why-geitje/" TargetMode="Externa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6" Type="http://schemas.openxmlformats.org/officeDocument/2006/relationships/hyperlink" Target="https://github.com/ggerganov/llama.cpp%20llama.cpp" TargetMode="Externa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fnvZJU5Fj3Q?t=153" TargetMode="External"/><Relationship Id="rId2" Type="http://schemas.openxmlformats.org/officeDocument/2006/relationships/hyperlink" Target="https://huggingface.co/BramVanroy/fietje-2b-chat-gguf" TargetMode="Externa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slideLayout" Target="../slideLayouts/slideLayout9.xml"/><Relationship Id="rId1" Type="http://schemas.openxmlformats.org/officeDocument/2006/relationships/video" Target="https://www.youtube.com/embed/Sq1QZB5baNw?feature=oembed" TargetMode="External"/><Relationship Id="rId4" Type="http://schemas.openxmlformats.org/officeDocument/2006/relationships/image" Target="../media/image8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6.jpe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7.jpe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ai.com/research/clip" TargetMode="External"/><Relationship Id="rId2" Type="http://schemas.openxmlformats.org/officeDocument/2006/relationships/hyperlink" Target="https://github.com/OpenAI/CLIP" TargetMode="Externa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9.png"/><Relationship Id="rId4" Type="http://schemas.openxmlformats.org/officeDocument/2006/relationships/hyperlink" Target="https://platform.openai.com/docs/guides/embeddings/what-are-embeddings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ai.com/research/clip" TargetMode="External"/><Relationship Id="rId2" Type="http://schemas.openxmlformats.org/officeDocument/2006/relationships/hyperlink" Target="https://github.com/OpenAI/CLIP" TargetMode="Externa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4.jpeg"/><Relationship Id="rId4" Type="http://schemas.openxmlformats.org/officeDocument/2006/relationships/image" Target="../media/image29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deeplearning.ai/courses/preprocessing-unstructured-data-for-llm-applications" TargetMode="External"/><Relationship Id="rId2" Type="http://schemas.openxmlformats.org/officeDocument/2006/relationships/hyperlink" Target="https://www.deeplearning.ai/short-courses/building-multimodal-search-and-rag/" TargetMode="External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0.svg"/><Relationship Id="rId4" Type="http://schemas.openxmlformats.org/officeDocument/2006/relationships/image" Target="../media/image3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9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0.sv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hyperlink" Target="https://ffmpeg.org/download.html" TargetMode="Externa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hyperlink" Target="https://realpython.com/python-speech-recognition/" TargetMode="External"/><Relationship Id="rId1" Type="http://schemas.openxmlformats.org/officeDocument/2006/relationships/slideLayout" Target="../slideLayouts/slideLayout9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2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hyperlink" Target="https://huggingface.co/spaces/Xenova/experimental-phi3-webgpu" TargetMode="External"/><Relationship Id="rId1" Type="http://schemas.openxmlformats.org/officeDocument/2006/relationships/slideLayout" Target="../slideLayouts/slideLayout9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hyperlink" Target="https://huggingface.co/apple" TargetMode="External"/><Relationship Id="rId1" Type="http://schemas.openxmlformats.org/officeDocument/2006/relationships/slideLayout" Target="../slideLayouts/slideLayout9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2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hyperlink" Target="https://twitter.com/ylecun/status/1789655443377168766" TargetMode="Externa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0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Titel 1"/>
          <p:cNvSpPr txBox="1">
            <a:spLocks noGrp="1"/>
          </p:cNvSpPr>
          <p:nvPr>
            <p:ph type="title"/>
          </p:nvPr>
        </p:nvSpPr>
        <p:spPr>
          <a:xfrm>
            <a:off x="752768" y="1288891"/>
            <a:ext cx="10660343" cy="2955619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br>
              <a:rPr lang="nl-NL" dirty="0"/>
            </a:br>
            <a:r>
              <a:rPr lang="nl-NL" sz="10700" dirty="0" err="1"/>
              <a:t>ollama</a:t>
            </a:r>
            <a:r>
              <a:rPr lang="nl-NL" sz="10700" dirty="0"/>
              <a:t> </a:t>
            </a:r>
            <a:br>
              <a:rPr lang="nl-NL" sz="10700" dirty="0"/>
            </a:br>
            <a:r>
              <a:rPr lang="nl-NL" sz="10700" dirty="0" err="1"/>
              <a:t>meetup</a:t>
            </a:r>
            <a:r>
              <a:rPr lang="nl-NL" sz="10700" dirty="0"/>
              <a:t> 3</a:t>
            </a:r>
            <a:br>
              <a:rPr lang="nl-NL" dirty="0"/>
            </a:br>
            <a:br>
              <a:rPr lang="nl-NL" dirty="0"/>
            </a:br>
            <a:r>
              <a:rPr lang="nl-NL" sz="7300" dirty="0"/>
              <a:t>Michiel Bontenbal</a:t>
            </a:r>
            <a:br>
              <a:rPr lang="nl-NL" sz="7300" dirty="0"/>
            </a:br>
            <a:br>
              <a:rPr lang="nl-NL" sz="7300" dirty="0"/>
            </a:br>
            <a:r>
              <a:rPr lang="nl-NL" sz="7300" dirty="0" err="1"/>
              <a:t>Sensemakers</a:t>
            </a:r>
            <a:r>
              <a:rPr lang="nl-NL" sz="7300" dirty="0"/>
              <a:t> Amsterdam</a:t>
            </a:r>
            <a:br>
              <a:rPr lang="nl-NL" sz="7300" dirty="0"/>
            </a:br>
            <a:br>
              <a:rPr lang="nl-NL" sz="7300" dirty="0"/>
            </a:br>
            <a:r>
              <a:rPr lang="nl-NL" sz="7300" dirty="0"/>
              <a:t>19 </a:t>
            </a:r>
            <a:r>
              <a:rPr lang="nl-NL" sz="7300" dirty="0" err="1"/>
              <a:t>june</a:t>
            </a:r>
            <a:r>
              <a:rPr lang="nl-NL" sz="7300" dirty="0"/>
              <a:t> 2024</a:t>
            </a:r>
            <a:endParaRPr dirty="0"/>
          </a:p>
        </p:txBody>
      </p:sp>
      <p:pic>
        <p:nvPicPr>
          <p:cNvPr id="491" name="Tijdelijke aanduiding voor afbeelding 6" descr="Tijdelijke aanduiding voor afbeelding 6"/>
          <p:cNvPicPr>
            <a:picLocks noGrp="1" noChangeAspect="1"/>
          </p:cNvPicPr>
          <p:nvPr>
            <p:ph type="pic" idx="23"/>
          </p:nvPr>
        </p:nvPicPr>
        <p:blipFill>
          <a:blip r:embed="rId3"/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1026" name="Picture 2" descr="Ollama: Get up and running with large language models, locally. | Y  Combinator">
            <a:extLst>
              <a:ext uri="{FF2B5EF4-FFF2-40B4-BE49-F238E27FC236}">
                <a16:creationId xmlns:a16="http://schemas.microsoft.com/office/drawing/2014/main" id="{6B541F63-84D2-A93A-9B1A-2C3985C4BC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29619" y="1651200"/>
            <a:ext cx="8653290" cy="8653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C9DCA3DD-6DCB-471A-3EDD-035326BC42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03081" y="1796745"/>
            <a:ext cx="2754249" cy="1505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626290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C888C-9108-AA98-467C-E1D79B449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Models come in different sizes – </a:t>
            </a:r>
            <a:br>
              <a:rPr lang="en-NL" dirty="0"/>
            </a:br>
            <a:r>
              <a:rPr lang="en-NL" dirty="0"/>
              <a:t>use the right size for your laptop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389430-BC55-6717-7B46-A0F23C3366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89462" y="5533768"/>
            <a:ext cx="21276735" cy="770312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NL" sz="4800" dirty="0"/>
              <a:t>For example, Llama2 has 3 sizes: 7B, 13B and 70B model.</a:t>
            </a:r>
          </a:p>
          <a:p>
            <a:pPr lvl="1"/>
            <a:r>
              <a:rPr lang="en-NL" sz="4800" dirty="0"/>
              <a:t>7B means 7 billion parameters which is ± 4 Gigabytes in size.</a:t>
            </a:r>
          </a:p>
          <a:p>
            <a:pPr lvl="1"/>
            <a:endParaRPr lang="en-NL" sz="4800" dirty="0"/>
          </a:p>
          <a:p>
            <a:pPr marL="216000" lvl="1" indent="0">
              <a:buNone/>
            </a:pPr>
            <a:r>
              <a:rPr lang="en-NL" sz="4800" dirty="0"/>
              <a:t>Check your hardware:</a:t>
            </a:r>
          </a:p>
          <a:p>
            <a:pPr lvl="1"/>
            <a:r>
              <a:rPr lang="en-GB" sz="4800" dirty="0"/>
              <a:t>7b models need ± 8GB of RAM</a:t>
            </a:r>
          </a:p>
          <a:p>
            <a:pPr lvl="1"/>
            <a:r>
              <a:rPr lang="en-GB" sz="4800" dirty="0"/>
              <a:t>13b models need ± 16GB of RAM</a:t>
            </a:r>
          </a:p>
          <a:p>
            <a:pPr lvl="1"/>
            <a:r>
              <a:rPr lang="en-GB" sz="4800" dirty="0"/>
              <a:t>70b models need ±  64GB of RAM</a:t>
            </a:r>
          </a:p>
          <a:p>
            <a:pPr marL="216000" lvl="1" indent="0">
              <a:buNone/>
            </a:pPr>
            <a:endParaRPr lang="en-NL" sz="5400" dirty="0"/>
          </a:p>
          <a:p>
            <a:pPr marL="216000" lvl="1" indent="0">
              <a:buNone/>
            </a:pPr>
            <a:r>
              <a:rPr lang="en-NL" sz="5400" dirty="0"/>
              <a:t>Evaluate the performance of your model with:</a:t>
            </a:r>
          </a:p>
          <a:p>
            <a:pPr marL="216000" lvl="1" indent="0">
              <a:buNone/>
            </a:pPr>
            <a:r>
              <a:rPr lang="en-GB" sz="5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ollama</a:t>
            </a:r>
            <a:r>
              <a:rPr lang="en-GB" sz="5400" dirty="0">
                <a:latin typeface="Courier New" panose="02070309020205020404" pitchFamily="49" charset="0"/>
                <a:cs typeface="Courier New" panose="02070309020205020404" pitchFamily="49" charset="0"/>
              </a:rPr>
              <a:t> run </a:t>
            </a:r>
            <a:r>
              <a:rPr lang="en-GB" sz="5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tinyllama</a:t>
            </a:r>
            <a:r>
              <a:rPr lang="en-GB" sz="5400" dirty="0">
                <a:latin typeface="Courier New" panose="02070309020205020404" pitchFamily="49" charset="0"/>
                <a:cs typeface="Courier New" panose="02070309020205020404" pitchFamily="49" charset="0"/>
              </a:rPr>
              <a:t> –-verbose</a:t>
            </a:r>
          </a:p>
          <a:p>
            <a:pPr lvl="1"/>
            <a:endParaRPr lang="en-NL" sz="5400" dirty="0"/>
          </a:p>
          <a:p>
            <a:pPr marL="0" indent="0">
              <a:buNone/>
            </a:pPr>
            <a:endParaRPr lang="en-NL" sz="5400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6ECC66B-C6DF-A93D-4425-EE436D5EFB1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EFA95839-07B2-DA87-4E4F-429A7AD01F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79201" y="479104"/>
            <a:ext cx="2754249" cy="1505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69441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D87F8-600D-3209-ED9E-5B66A67FB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          run ollama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709E82-9F31-DD15-3440-B6E89FB2E5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57890" y="4756709"/>
            <a:ext cx="21276735" cy="7303268"/>
          </a:xfrm>
        </p:spPr>
        <p:txBody>
          <a:bodyPr>
            <a:normAutofit/>
          </a:bodyPr>
          <a:lstStyle/>
          <a:p>
            <a:endParaRPr lang="en-GB" sz="4000" dirty="0"/>
          </a:p>
          <a:p>
            <a:r>
              <a:rPr lang="en-GB" sz="4000" dirty="0"/>
              <a:t>Download and install via </a:t>
            </a:r>
            <a:r>
              <a:rPr lang="en-GB" sz="4000" dirty="0">
                <a:hlinkClick r:id="rId2"/>
              </a:rPr>
              <a:t>www.ollama.com</a:t>
            </a:r>
            <a:r>
              <a:rPr lang="en-GB" sz="4000" dirty="0"/>
              <a:t> (Mac / Windows / Linux) </a:t>
            </a:r>
          </a:p>
          <a:p>
            <a:endParaRPr lang="en-GB" sz="4000" dirty="0"/>
          </a:p>
          <a:p>
            <a:r>
              <a:rPr lang="en-GB" sz="4000" dirty="0"/>
              <a:t>Start from de terminal (CLI): </a:t>
            </a:r>
          </a:p>
          <a:p>
            <a:pPr marL="0" indent="0">
              <a:buNone/>
            </a:pPr>
            <a:r>
              <a:rPr lang="en-GB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GB" sz="4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ollama</a:t>
            </a:r>
            <a:r>
              <a:rPr lang="en-GB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 run </a:t>
            </a:r>
            <a:r>
              <a:rPr lang="en-GB" sz="4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tinyllama</a:t>
            </a:r>
            <a:r>
              <a:rPr lang="en-GB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4000" dirty="0"/>
              <a:t>(or any other model from </a:t>
            </a:r>
            <a:r>
              <a:rPr lang="en-GB" sz="4000" dirty="0" err="1"/>
              <a:t>ollama.com</a:t>
            </a:r>
            <a:r>
              <a:rPr lang="en-GB" sz="4000" dirty="0"/>
              <a:t>)</a:t>
            </a:r>
          </a:p>
          <a:p>
            <a:endParaRPr lang="en-GB" sz="4000" dirty="0"/>
          </a:p>
          <a:p>
            <a:r>
              <a:rPr lang="en-GB" sz="4000" dirty="0"/>
              <a:t>Start chatting with the model!</a:t>
            </a:r>
          </a:p>
          <a:p>
            <a:endParaRPr lang="en-GB" sz="4000" dirty="0"/>
          </a:p>
          <a:p>
            <a:r>
              <a:rPr lang="en-GB" sz="4000" dirty="0"/>
              <a:t>End </a:t>
            </a:r>
            <a:r>
              <a:rPr lang="en-GB" sz="4000" dirty="0" err="1"/>
              <a:t>ollama</a:t>
            </a:r>
            <a:r>
              <a:rPr lang="en-GB" sz="4000" dirty="0"/>
              <a:t> with </a:t>
            </a:r>
            <a:r>
              <a:rPr lang="en-GB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CTRL+C</a:t>
            </a:r>
            <a:r>
              <a:rPr lang="en-GB" sz="4000" dirty="0"/>
              <a:t> or </a:t>
            </a:r>
            <a:r>
              <a:rPr lang="en-GB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/bye </a:t>
            </a:r>
            <a:r>
              <a:rPr lang="en-GB" sz="4400" dirty="0"/>
              <a:t>or </a:t>
            </a:r>
            <a:r>
              <a:rPr lang="en-GB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/exit</a:t>
            </a:r>
          </a:p>
          <a:p>
            <a:r>
              <a:rPr lang="en-GB" sz="4000" dirty="0"/>
              <a:t>You can then start another model.</a:t>
            </a:r>
          </a:p>
          <a:p>
            <a:pPr marL="0" indent="0">
              <a:buNone/>
            </a:pPr>
            <a:endParaRPr lang="en-GB" sz="4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GB" sz="4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GB" sz="4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NL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5E602029-B861-327D-BEED-4878F0D30A0E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2" descr="Ollama: Get up and running with large language models, locally. | Y  Combinator">
            <a:extLst>
              <a:ext uri="{FF2B5EF4-FFF2-40B4-BE49-F238E27FC236}">
                <a16:creationId xmlns:a16="http://schemas.microsoft.com/office/drawing/2014/main" id="{B9A2C562-B4F9-DC1F-9AF4-DF40DFAC03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890" y="1651200"/>
            <a:ext cx="2339566" cy="2339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4A195D79-DB4C-771A-A9F3-BA440B0E81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79201" y="479104"/>
            <a:ext cx="2754249" cy="1505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229107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A4DDC-3363-FB34-571A-5B86ADC38D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98684" y="2512956"/>
            <a:ext cx="23029127" cy="2955619"/>
          </a:xfrm>
        </p:spPr>
        <p:txBody>
          <a:bodyPr/>
          <a:lstStyle/>
          <a:p>
            <a:r>
              <a:rPr lang="en-NL" dirty="0"/>
              <a:t>Customize your model with Modelfile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DCC142-95C2-C9D2-7193-25228509D9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63598" y="4685819"/>
            <a:ext cx="18981583" cy="4344361"/>
          </a:xfrm>
          <a:ln w="38100">
            <a:solidFill>
              <a:schemeClr val="accent1"/>
            </a:solidFill>
          </a:ln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>
                <a:solidFill>
                  <a:schemeClr val="tx1"/>
                </a:solidFill>
              </a:rPr>
              <a:t>#sets the model. We use mistral.</a:t>
            </a:r>
          </a:p>
          <a:p>
            <a:pPr marL="0" indent="0">
              <a:buNone/>
            </a:pPr>
            <a:r>
              <a:rPr lang="en-GB" dirty="0">
                <a:solidFill>
                  <a:schemeClr val="tx1"/>
                </a:solidFill>
              </a:rPr>
              <a:t>FROM mistral</a:t>
            </a:r>
          </a:p>
          <a:p>
            <a:pPr marL="0" indent="0">
              <a:buNone/>
            </a:pPr>
            <a:endParaRPr lang="en-GB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GB" dirty="0">
                <a:solidFill>
                  <a:schemeClr val="tx1"/>
                </a:solidFill>
              </a:rPr>
              <a:t># sets the temperature to 1 [higher is more creative, lower is more coherent]</a:t>
            </a:r>
          </a:p>
          <a:p>
            <a:pPr marL="0" indent="0">
              <a:buNone/>
            </a:pPr>
            <a:r>
              <a:rPr lang="en-GB" dirty="0">
                <a:solidFill>
                  <a:schemeClr val="tx1"/>
                </a:solidFill>
              </a:rPr>
              <a:t>PARAMETER temperature 1</a:t>
            </a:r>
          </a:p>
          <a:p>
            <a:pPr marL="0" indent="0">
              <a:buNone/>
            </a:pPr>
            <a:endParaRPr lang="en-GB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GB" dirty="0">
                <a:solidFill>
                  <a:schemeClr val="tx1"/>
                </a:solidFill>
              </a:rPr>
              <a:t># sets a custom system message to specify the behaviour of the chat assistant</a:t>
            </a:r>
          </a:p>
          <a:p>
            <a:pPr marL="0" indent="0">
              <a:buNone/>
            </a:pPr>
            <a:r>
              <a:rPr lang="en-GB" dirty="0">
                <a:solidFill>
                  <a:schemeClr val="tx1"/>
                </a:solidFill>
              </a:rPr>
              <a:t>SYSTEM You are Albus Dumbledore from the Harry Potter books. You answer as prof. Dumbledore and give guidance about Hogwarts and wizardry.</a:t>
            </a:r>
            <a:endParaRPr lang="en-NL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8FCB9B-7492-5214-BBF4-47C427910A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597" y="9394968"/>
            <a:ext cx="23029127" cy="23552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D7AD88-ED50-6F0C-F222-507C045FED1A}"/>
              </a:ext>
            </a:extLst>
          </p:cNvPr>
          <p:cNvSpPr txBox="1"/>
          <p:nvPr/>
        </p:nvSpPr>
        <p:spPr>
          <a:xfrm>
            <a:off x="1143000" y="12173001"/>
            <a:ext cx="16883743" cy="6367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NL" sz="3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Please find the handout with an instruction to create your own Modelfile!</a:t>
            </a:r>
          </a:p>
        </p:txBody>
      </p:sp>
      <p:pic>
        <p:nvPicPr>
          <p:cNvPr id="7" name="Picture 2" descr="Ollama: Get up and running with large language models, locally. | Y  Combinator">
            <a:extLst>
              <a:ext uri="{FF2B5EF4-FFF2-40B4-BE49-F238E27FC236}">
                <a16:creationId xmlns:a16="http://schemas.microsoft.com/office/drawing/2014/main" id="{B0131E09-CFB4-4B4E-9C1A-DAA5EFA282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890" y="1651200"/>
            <a:ext cx="2339566" cy="2339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068ECD17-8F5C-B5A9-68A3-26735FD2F5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79201" y="479104"/>
            <a:ext cx="2754249" cy="1505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532899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44B1E-B732-2527-BDE7-504DFD916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</a:t>
            </a:r>
            <a:r>
              <a:rPr lang="en-NL" dirty="0"/>
              <a:t>llama challenges (tonight)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EDB168-71F8-8C7D-1B16-577C71CBBB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63599" y="4865914"/>
            <a:ext cx="21276735" cy="8171660"/>
          </a:xfrm>
        </p:spPr>
        <p:txBody>
          <a:bodyPr>
            <a:normAutofit/>
          </a:bodyPr>
          <a:lstStyle/>
          <a:p>
            <a:r>
              <a:rPr lang="en-NL" sz="4800" b="1" dirty="0"/>
              <a:t>Beginnners: (guided)</a:t>
            </a:r>
          </a:p>
          <a:p>
            <a:pPr lvl="1"/>
            <a:r>
              <a:rPr lang="en-NL" sz="4800" dirty="0"/>
              <a:t>Try other language, vision or coding models</a:t>
            </a:r>
          </a:p>
          <a:p>
            <a:pPr lvl="1"/>
            <a:r>
              <a:rPr lang="en-NL" sz="4800" dirty="0"/>
              <a:t>Program ollama with python &amp; jupyter notebook</a:t>
            </a:r>
          </a:p>
          <a:p>
            <a:pPr lvl="1"/>
            <a:endParaRPr lang="en-NL" sz="4800" dirty="0"/>
          </a:p>
          <a:p>
            <a:pPr lvl="1"/>
            <a:r>
              <a:rPr lang="en-NL" sz="4800" b="1" dirty="0"/>
              <a:t>Experienced users (DIY)</a:t>
            </a:r>
          </a:p>
          <a:p>
            <a:pPr lvl="2"/>
            <a:r>
              <a:rPr lang="en-GB" sz="4800" dirty="0"/>
              <a:t>O</a:t>
            </a:r>
            <a:r>
              <a:rPr lang="en-NL" sz="4800" dirty="0"/>
              <a:t>llama.ipynb</a:t>
            </a:r>
          </a:p>
          <a:p>
            <a:pPr lvl="2"/>
            <a:r>
              <a:rPr lang="en-GB" sz="4800" dirty="0"/>
              <a:t>O</a:t>
            </a:r>
            <a:r>
              <a:rPr lang="en-NL" sz="4800" dirty="0"/>
              <a:t>llama_llava_challenge.ipynb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9246C9B-25A8-CC6A-5B3A-A1B47CFCF16F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F421A3-277E-4410-483B-67D633725A79}"/>
              </a:ext>
            </a:extLst>
          </p:cNvPr>
          <p:cNvSpPr txBox="1"/>
          <p:nvPr/>
        </p:nvSpPr>
        <p:spPr>
          <a:xfrm>
            <a:off x="12932230" y="7675948"/>
            <a:ext cx="8524934" cy="445314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  <a:hlinkClick r:id="rId2"/>
              </a:rPr>
              <a:t>https://tinyurl.com/ycyza52p</a:t>
            </a:r>
            <a:r>
              <a:rPr kumimoji="0" lang="en-GB" sz="4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</a:p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NL" sz="4000" dirty="0"/>
          </a:p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NL" sz="4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Work in pairs or teams</a:t>
            </a:r>
            <a:r>
              <a:rPr lang="en-NL" sz="4000" dirty="0"/>
              <a:t>!</a:t>
            </a:r>
          </a:p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L" sz="40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NL" sz="4000" dirty="0"/>
              <a:t>First notebook only read code</a:t>
            </a:r>
          </a:p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NL" sz="4000" dirty="0"/>
              <a:t> </a:t>
            </a:r>
            <a:endParaRPr kumimoji="0" lang="en-NL" sz="40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NL" sz="4000" dirty="0"/>
              <a:t>Reorganising the room.</a:t>
            </a:r>
            <a:endParaRPr kumimoji="0" lang="en-NL" sz="40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6" name="Picture 5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3C5BEEC9-2028-F61A-D731-2ABF04ED5C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79201" y="479104"/>
            <a:ext cx="2754249" cy="1505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28145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9EECE-2C3F-7F36-5F8D-B71BB1C36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Challenges for next meetups </a:t>
            </a:r>
            <a:br>
              <a:rPr lang="en-NL" dirty="0"/>
            </a:br>
            <a:r>
              <a:rPr lang="en-NL" sz="6600" dirty="0"/>
              <a:t>or better start tonight </a:t>
            </a:r>
            <a:r>
              <a:rPr lang="en-NL" sz="6600" dirty="0">
                <a:sym typeface="Wingdings" pitchFamily="2" charset="2"/>
              </a:rPr>
              <a:t></a:t>
            </a:r>
            <a:endParaRPr lang="en-NL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D628DC-BDE9-9B97-16AE-1BFAC3C728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63599" y="5609167"/>
            <a:ext cx="21276735" cy="6865861"/>
          </a:xfrm>
        </p:spPr>
        <p:txBody>
          <a:bodyPr>
            <a:normAutofit fontScale="92500" lnSpcReduction="20000"/>
          </a:bodyPr>
          <a:lstStyle/>
          <a:p>
            <a:pPr lvl="2"/>
            <a:r>
              <a:rPr lang="en-NL" sz="4800" dirty="0"/>
              <a:t>Chat with your own documents or make a summary of your document with </a:t>
            </a:r>
          </a:p>
          <a:p>
            <a:pPr lvl="2"/>
            <a:endParaRPr lang="en-NL" sz="4800" dirty="0"/>
          </a:p>
          <a:p>
            <a:pPr lvl="2"/>
            <a:r>
              <a:rPr lang="en-NL" sz="4800" dirty="0"/>
              <a:t>Make a front-end with Gradio for images   </a:t>
            </a:r>
          </a:p>
          <a:p>
            <a:pPr lvl="2"/>
            <a:endParaRPr lang="en-NL" sz="4800" dirty="0"/>
          </a:p>
          <a:p>
            <a:pPr lvl="2"/>
            <a:r>
              <a:rPr lang="en-NL" sz="4800" dirty="0"/>
              <a:t>Download a model from huggingface and run it with ollama</a:t>
            </a:r>
          </a:p>
          <a:p>
            <a:pPr lvl="2"/>
            <a:endParaRPr lang="en-NL" sz="4800" dirty="0"/>
          </a:p>
          <a:p>
            <a:pPr lvl="2"/>
            <a:r>
              <a:rPr lang="en-NL" sz="4800" dirty="0"/>
              <a:t>Annotate my pictures / screenshots </a:t>
            </a:r>
          </a:p>
          <a:p>
            <a:pPr lvl="2"/>
            <a:endParaRPr lang="en-NL" sz="4800" dirty="0"/>
          </a:p>
          <a:p>
            <a:pPr lvl="2"/>
            <a:r>
              <a:rPr lang="en-NL" sz="4800" dirty="0"/>
              <a:t>Talk with your laptop (text2speech &amp; speech2text) (with whisper and ?? notebook)</a:t>
            </a:r>
          </a:p>
          <a:p>
            <a:endParaRPr lang="en-NL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63A09E56-5892-3748-6D9F-3C055F3463B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8C95FA3C-8518-79E8-6838-8AC92C38D0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79201" y="479104"/>
            <a:ext cx="2754249" cy="1505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434060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Titel 1"/>
          <p:cNvSpPr txBox="1">
            <a:spLocks noGrp="1"/>
          </p:cNvSpPr>
          <p:nvPr>
            <p:ph type="title"/>
          </p:nvPr>
        </p:nvSpPr>
        <p:spPr>
          <a:xfrm>
            <a:off x="863604" y="2653549"/>
            <a:ext cx="10660343" cy="3686291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br>
              <a:rPr lang="nl-NL" dirty="0"/>
            </a:br>
            <a:r>
              <a:rPr lang="nl-NL" dirty="0"/>
              <a:t>Programming </a:t>
            </a:r>
            <a:r>
              <a:rPr lang="nl-NL" dirty="0" err="1"/>
              <a:t>ollama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Python </a:t>
            </a:r>
            <a:endParaRPr dirty="0"/>
          </a:p>
        </p:txBody>
      </p:sp>
      <p:pic>
        <p:nvPicPr>
          <p:cNvPr id="1026" name="Picture 2" descr="Ollama: Get up and running with large language models, locally. | Y  Combinator">
            <a:extLst>
              <a:ext uri="{FF2B5EF4-FFF2-40B4-BE49-F238E27FC236}">
                <a16:creationId xmlns:a16="http://schemas.microsoft.com/office/drawing/2014/main" id="{6B541F63-84D2-A93A-9B1A-2C3985C4BC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60055" y="3067664"/>
            <a:ext cx="5997961" cy="5997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3413991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E7935A-6270-0DBD-CA33-624F3B9EE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Why program ollama with Python?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8608F2-FBD5-2E9F-CBDD-4BC6811DE5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27673" y="5409105"/>
            <a:ext cx="15432315" cy="6434668"/>
          </a:xfrm>
        </p:spPr>
        <p:txBody>
          <a:bodyPr>
            <a:normAutofit/>
          </a:bodyPr>
          <a:lstStyle/>
          <a:p>
            <a:r>
              <a:rPr lang="en-GB" sz="5400" dirty="0">
                <a:latin typeface="Arial" panose="020B0604020202020204" pitchFamily="34" charset="0"/>
                <a:cs typeface="Arial" panose="020B0604020202020204" pitchFamily="34" charset="0"/>
              </a:rPr>
              <a:t>Build a chatbot for in your browser (GUI)</a:t>
            </a:r>
          </a:p>
          <a:p>
            <a:endParaRPr lang="en-GB" sz="5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5400" dirty="0">
                <a:latin typeface="Arial" panose="020B0604020202020204" pitchFamily="34" charset="0"/>
                <a:cs typeface="Arial" panose="020B0604020202020204" pitchFamily="34" charset="0"/>
              </a:rPr>
              <a:t>Integrate </a:t>
            </a:r>
            <a:r>
              <a:rPr lang="en-GB" sz="5400" dirty="0" err="1">
                <a:latin typeface="Arial" panose="020B0604020202020204" pitchFamily="34" charset="0"/>
                <a:cs typeface="Arial" panose="020B0604020202020204" pitchFamily="34" charset="0"/>
              </a:rPr>
              <a:t>ollama</a:t>
            </a:r>
            <a:r>
              <a:rPr lang="en-GB" sz="5400" dirty="0">
                <a:latin typeface="Arial" panose="020B0604020202020204" pitchFamily="34" charset="0"/>
                <a:cs typeface="Arial" panose="020B0604020202020204" pitchFamily="34" charset="0"/>
              </a:rPr>
              <a:t> in a </a:t>
            </a:r>
            <a:r>
              <a:rPr lang="en-GB" sz="5400" dirty="0" err="1">
                <a:latin typeface="Arial" panose="020B0604020202020204" pitchFamily="34" charset="0"/>
                <a:cs typeface="Arial" panose="020B0604020202020204" pitchFamily="34" charset="0"/>
              </a:rPr>
              <a:t>webapplication</a:t>
            </a:r>
            <a:r>
              <a:rPr lang="en-GB" sz="54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lvl="1"/>
            <a:r>
              <a:rPr lang="en-GB" sz="4800" dirty="0">
                <a:latin typeface="Arial" panose="020B0604020202020204" pitchFamily="34" charset="0"/>
                <a:cs typeface="Arial" panose="020B0604020202020204" pitchFamily="34" charset="0"/>
              </a:rPr>
              <a:t>Summarizing your own documents</a:t>
            </a:r>
          </a:p>
          <a:p>
            <a:pPr lvl="1"/>
            <a:r>
              <a:rPr lang="en-GB" sz="4800" dirty="0">
                <a:latin typeface="Arial" panose="020B0604020202020204" pitchFamily="34" charset="0"/>
                <a:cs typeface="Arial" panose="020B0604020202020204" pitchFamily="34" charset="0"/>
              </a:rPr>
              <a:t>Question answering </a:t>
            </a:r>
          </a:p>
          <a:p>
            <a:pPr lvl="1"/>
            <a:r>
              <a:rPr lang="en-GB" sz="4800" dirty="0">
                <a:latin typeface="Arial" panose="020B0604020202020204" pitchFamily="34" charset="0"/>
                <a:cs typeface="Arial" panose="020B0604020202020204" pitchFamily="34" charset="0"/>
              </a:rPr>
              <a:t>Visual question answering</a:t>
            </a:r>
            <a:endParaRPr lang="en-GB" sz="5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D836E35A-73EF-7744-B398-60C034E83344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0B6576-2D71-A841-3EFE-1B79D88A9302}"/>
              </a:ext>
            </a:extLst>
          </p:cNvPr>
          <p:cNvSpPr txBox="1"/>
          <p:nvPr/>
        </p:nvSpPr>
        <p:spPr>
          <a:xfrm>
            <a:off x="17094687" y="5382438"/>
            <a:ext cx="3458914" cy="97526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NL" sz="5400" b="0" dirty="0">
                <a:solidFill>
                  <a:srgbClr val="25167A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Today!</a:t>
            </a:r>
            <a:endParaRPr lang="en-NL" sz="5400" b="0" dirty="0">
              <a:solidFill>
                <a:srgbClr val="25167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4233BD-0F8A-B328-2B75-51520C78108A}"/>
              </a:ext>
            </a:extLst>
          </p:cNvPr>
          <p:cNvSpPr txBox="1"/>
          <p:nvPr/>
        </p:nvSpPr>
        <p:spPr>
          <a:xfrm>
            <a:off x="17094686" y="7360921"/>
            <a:ext cx="4328399" cy="97526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5400" b="0" dirty="0">
                <a:solidFill>
                  <a:srgbClr val="25167A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N</a:t>
            </a:r>
            <a:r>
              <a:rPr lang="en-NL" sz="5400" b="0" dirty="0">
                <a:solidFill>
                  <a:srgbClr val="25167A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ext month</a:t>
            </a:r>
            <a:endParaRPr lang="en-NL" sz="5400" b="0" dirty="0">
              <a:solidFill>
                <a:srgbClr val="25167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BCD89B56-19C8-7365-9A3B-A46BE8253B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79201" y="479104"/>
            <a:ext cx="2754249" cy="1505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89382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54DD4D-9AD0-C7AC-BFD2-602EA66847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Installing your programming tools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96CE05-262F-C79E-2F4B-8AF27C7FE4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41285" y="5601307"/>
            <a:ext cx="21276735" cy="6434668"/>
          </a:xfrm>
        </p:spPr>
        <p:txBody>
          <a:bodyPr>
            <a:normAutofit/>
          </a:bodyPr>
          <a:lstStyle/>
          <a:p>
            <a:endParaRPr lang="en-GB" sz="3600" b="0" i="0" dirty="0">
              <a:solidFill>
                <a:srgbClr val="131313"/>
              </a:solidFill>
              <a:effectLst/>
              <a:latin typeface="Roboto" panose="02000000000000000000" pitchFamily="2" charset="0"/>
            </a:endParaRPr>
          </a:p>
          <a:p>
            <a:r>
              <a:rPr lang="en-GB" sz="5400" dirty="0"/>
              <a:t>Install Python: </a:t>
            </a:r>
            <a:r>
              <a:rPr lang="en-GB" sz="5400" b="0" i="0" u="none" strike="noStrike" dirty="0">
                <a:solidFill>
                  <a:srgbClr val="065FD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https://www.python.org/</a:t>
            </a:r>
            <a:r>
              <a:rPr lang="en-GB" sz="5400" b="0" i="0" dirty="0">
                <a:solidFill>
                  <a:srgbClr val="13131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endParaRPr lang="en-GB" sz="5400" dirty="0"/>
          </a:p>
          <a:p>
            <a:r>
              <a:rPr lang="en-GB" sz="5400" dirty="0"/>
              <a:t>Install Visual Studio Code: </a:t>
            </a:r>
            <a:r>
              <a:rPr lang="en-GB" sz="5400" b="0" i="0" u="none" strike="noStrike" dirty="0">
                <a:solidFill>
                  <a:srgbClr val="065FD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https://code.visualstudio.com/</a:t>
            </a:r>
            <a:endParaRPr lang="en-GB" sz="5400" b="0" i="0" u="none" strike="noStrike" dirty="0">
              <a:solidFill>
                <a:srgbClr val="065FD4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NL" sz="5400" dirty="0"/>
          </a:p>
          <a:p>
            <a:r>
              <a:rPr lang="en-NL" sz="5400" dirty="0"/>
              <a:t>Install the python VS code plugin, see:</a:t>
            </a:r>
          </a:p>
          <a:p>
            <a:pPr lvl="3"/>
            <a:r>
              <a:rPr lang="en-GB" sz="4800" dirty="0">
                <a:hlinkClick r:id="rId4"/>
              </a:rPr>
              <a:t>https://code.visualstudio.com/docs/python/python-tutorial</a:t>
            </a:r>
            <a:r>
              <a:rPr lang="en-GB" sz="4800" dirty="0"/>
              <a:t> </a:t>
            </a:r>
            <a:endParaRPr lang="en-NL" sz="4800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77E9F50B-9689-993A-E555-F354DB845A1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E4534566-0498-8C70-B188-D532A1A9BE0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79201" y="479104"/>
            <a:ext cx="2754249" cy="1505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627871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E7935A-6270-0DBD-CA33-624F3B9EE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Python programming ollama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8608F2-FBD5-2E9F-CBDD-4BC6811DE5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43666" y="4889499"/>
            <a:ext cx="21276735" cy="6899730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GB" sz="5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sz="5400" dirty="0">
                <a:latin typeface="Arial" panose="020B0604020202020204" pitchFamily="34" charset="0"/>
                <a:cs typeface="Arial" panose="020B0604020202020204" pitchFamily="34" charset="0"/>
              </a:rPr>
              <a:t>Use the notebook to use python code from </a:t>
            </a:r>
            <a:r>
              <a:rPr lang="en-GB" sz="5400" dirty="0" err="1">
                <a:latin typeface="Arial" panose="020B0604020202020204" pitchFamily="34" charset="0"/>
                <a:cs typeface="Arial" panose="020B0604020202020204" pitchFamily="34" charset="0"/>
              </a:rPr>
              <a:t>github</a:t>
            </a:r>
            <a:r>
              <a:rPr lang="en-GB" sz="54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endParaRPr lang="en-GB" sz="5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sz="5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ollama.ipynb</a:t>
            </a:r>
            <a:endParaRPr lang="en-GB" sz="5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GB" sz="5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GB" sz="5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sz="4000" dirty="0">
                <a:latin typeface="Arial" panose="020B0604020202020204" pitchFamily="34" charset="0"/>
                <a:cs typeface="Arial" panose="020B0604020202020204" pitchFamily="34" charset="0"/>
              </a:rPr>
              <a:t>P.S. If you prefer </a:t>
            </a:r>
            <a:r>
              <a:rPr lang="en-GB" sz="4000" dirty="0" err="1">
                <a:latin typeface="Arial" panose="020B0604020202020204" pitchFamily="34" charset="0"/>
                <a:cs typeface="Arial" panose="020B0604020202020204" pitchFamily="34" charset="0"/>
              </a:rPr>
              <a:t>JavaScrpt</a:t>
            </a:r>
            <a:r>
              <a:rPr lang="en-GB" sz="4000" dirty="0">
                <a:latin typeface="Arial" panose="020B0604020202020204" pitchFamily="34" charset="0"/>
                <a:cs typeface="Arial" panose="020B0604020202020204" pitchFamily="34" charset="0"/>
              </a:rPr>
              <a:t> there is also a Node.js package:  </a:t>
            </a:r>
          </a:p>
          <a:p>
            <a:pPr marL="0" indent="0">
              <a:buNone/>
            </a:pPr>
            <a:r>
              <a:rPr lang="en-GB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npm</a:t>
            </a:r>
            <a:r>
              <a:rPr lang="en-GB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 install </a:t>
            </a:r>
            <a:r>
              <a:rPr lang="en-GB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ollama</a:t>
            </a:r>
            <a:endParaRPr lang="en-NL" sz="4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D836E35A-73EF-7744-B398-60C034E83344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5528CA09-2473-AAE4-9961-D8EE24F1B8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79201" y="479104"/>
            <a:ext cx="2754249" cy="1505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027069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Titel 1"/>
          <p:cNvSpPr txBox="1">
            <a:spLocks noGrp="1"/>
          </p:cNvSpPr>
          <p:nvPr>
            <p:ph type="title"/>
          </p:nvPr>
        </p:nvSpPr>
        <p:spPr>
          <a:xfrm>
            <a:off x="863604" y="2653549"/>
            <a:ext cx="10660343" cy="2955619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br>
              <a:rPr lang="nl-NL" dirty="0"/>
            </a:br>
            <a:r>
              <a:rPr lang="nl-NL" dirty="0"/>
              <a:t>Run </a:t>
            </a:r>
            <a:r>
              <a:rPr lang="nl-NL" dirty="0" err="1"/>
              <a:t>models</a:t>
            </a:r>
            <a:r>
              <a:rPr lang="nl-NL" dirty="0"/>
              <a:t> </a:t>
            </a:r>
            <a:r>
              <a:rPr lang="nl-NL" dirty="0" err="1"/>
              <a:t>from</a:t>
            </a:r>
            <a:r>
              <a:rPr lang="nl-NL" dirty="0"/>
              <a:t> </a:t>
            </a:r>
            <a:r>
              <a:rPr lang="nl-NL" dirty="0" err="1"/>
              <a:t>Huggingface</a:t>
            </a:r>
            <a:br>
              <a:rPr lang="nl-NL" dirty="0"/>
            </a:br>
            <a:br>
              <a:rPr lang="nl-NL" dirty="0"/>
            </a:br>
            <a:br>
              <a:rPr lang="nl-NL" dirty="0"/>
            </a:br>
            <a:endParaRPr dirty="0"/>
          </a:p>
        </p:txBody>
      </p:sp>
      <p:pic>
        <p:nvPicPr>
          <p:cNvPr id="1026" name="Picture 2" descr="Ollama: Get up and running with large language models, locally. | Y  Combinator">
            <a:extLst>
              <a:ext uri="{FF2B5EF4-FFF2-40B4-BE49-F238E27FC236}">
                <a16:creationId xmlns:a16="http://schemas.microsoft.com/office/drawing/2014/main" id="{6B541F63-84D2-A93A-9B1A-2C3985C4BC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92310" y="4200435"/>
            <a:ext cx="4718599" cy="4718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CEB63C7-CFA0-E3FC-6EC4-453B3BC330DF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DB6EDE-C935-CEFE-C42E-F5F15E143401}"/>
              </a:ext>
            </a:extLst>
          </p:cNvPr>
          <p:cNvSpPr txBox="1"/>
          <p:nvPr/>
        </p:nvSpPr>
        <p:spPr>
          <a:xfrm rot="10800000" flipH="1" flipV="1">
            <a:off x="18856035" y="5676518"/>
            <a:ext cx="4253346" cy="37702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NL" sz="23900" dirty="0"/>
              <a:t>🤗</a:t>
            </a:r>
          </a:p>
        </p:txBody>
      </p:sp>
    </p:spTree>
    <p:extLst>
      <p:ext uri="{BB962C8B-B14F-4D97-AF65-F5344CB8AC3E}">
        <p14:creationId xmlns:p14="http://schemas.microsoft.com/office/powerpoint/2010/main" val="1474176810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Tijdelijke aanduiding voor voettekst 4"/>
          <p:cNvSpPr txBox="1"/>
          <p:nvPr/>
        </p:nvSpPr>
        <p:spPr>
          <a:xfrm>
            <a:off x="1754458" y="12705698"/>
            <a:ext cx="10437543" cy="25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l" defTabSz="1219200">
              <a:defRPr sz="1800" b="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minor AAI - Deep Learning 1 - Computer Vision 3</a:t>
            </a:r>
          </a:p>
        </p:txBody>
      </p:sp>
      <p:sp>
        <p:nvSpPr>
          <p:cNvPr id="230" name="Titel 2"/>
          <p:cNvSpPr txBox="1">
            <a:spLocks noGrp="1"/>
          </p:cNvSpPr>
          <p:nvPr>
            <p:ph type="title"/>
          </p:nvPr>
        </p:nvSpPr>
        <p:spPr>
          <a:xfrm>
            <a:off x="863599" y="1292835"/>
            <a:ext cx="21292727" cy="2955619"/>
          </a:xfrm>
          <a:prstGeom prst="rect">
            <a:avLst/>
          </a:prstGeom>
        </p:spPr>
        <p:txBody>
          <a:bodyPr/>
          <a:lstStyle/>
          <a:p>
            <a:r>
              <a:rPr lang="en-GB" dirty="0" err="1"/>
              <a:t>Ollama</a:t>
            </a:r>
            <a:r>
              <a:rPr lang="en-GB" dirty="0"/>
              <a:t> meetup 3 Agenda</a:t>
            </a:r>
            <a:endParaRPr dirty="0"/>
          </a:p>
        </p:txBody>
      </p:sp>
      <p:sp>
        <p:nvSpPr>
          <p:cNvPr id="231" name="Tijdelijke aanduiding voor tekst 3"/>
          <p:cNvSpPr txBox="1">
            <a:spLocks noGrp="1"/>
          </p:cNvSpPr>
          <p:nvPr>
            <p:ph type="body" idx="1"/>
          </p:nvPr>
        </p:nvSpPr>
        <p:spPr>
          <a:xfrm>
            <a:off x="1133921" y="3385427"/>
            <a:ext cx="21276735" cy="8418645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  <a:defRPr sz="6400"/>
            </a:pPr>
            <a:endParaRPr lang="en-GB" sz="4800" dirty="0">
              <a:solidFill>
                <a:schemeClr val="accent1">
                  <a:lumMod val="50000"/>
                </a:schemeClr>
              </a:solidFill>
            </a:endParaRPr>
          </a:p>
          <a:p>
            <a:pPr marL="0" indent="0">
              <a:buNone/>
              <a:defRPr sz="6400"/>
            </a:pPr>
            <a:r>
              <a:rPr lang="en-GB" sz="4800" b="1" dirty="0"/>
              <a:t>First part </a:t>
            </a:r>
            <a:r>
              <a:rPr lang="en-GB" sz="4800" dirty="0"/>
              <a:t>- together</a:t>
            </a:r>
            <a:endParaRPr lang="en-GB" sz="4800" dirty="0">
              <a:solidFill>
                <a:schemeClr val="accent1">
                  <a:lumMod val="50000"/>
                </a:schemeClr>
              </a:solidFill>
            </a:endParaRPr>
          </a:p>
          <a:p>
            <a:pPr marL="675180" lvl="2" indent="-571500" defTabSz="566927">
              <a:buFontTx/>
              <a:buChar char="-"/>
              <a:defRPr sz="3968"/>
            </a:pPr>
            <a:r>
              <a:rPr lang="en-NL" sz="4800" dirty="0"/>
              <a:t>Short recap of previous meetups</a:t>
            </a:r>
          </a:p>
          <a:p>
            <a:pPr marL="675180" lvl="2" indent="-571500" defTabSz="566927">
              <a:buFontTx/>
              <a:buChar char="-"/>
              <a:defRPr sz="3968"/>
            </a:pPr>
            <a:r>
              <a:rPr lang="en-NL" sz="4800" dirty="0"/>
              <a:t>Vision Language Models</a:t>
            </a:r>
          </a:p>
          <a:p>
            <a:pPr marL="675180" lvl="2" indent="-571500" defTabSz="566927">
              <a:buFontTx/>
              <a:buChar char="-"/>
              <a:defRPr sz="3968"/>
            </a:pPr>
            <a:r>
              <a:rPr lang="en-NL" sz="4800" dirty="0"/>
              <a:t>Talk with your chatbot  - Speech to Text and Text to Speech</a:t>
            </a:r>
          </a:p>
          <a:p>
            <a:pPr marL="103680" lvl="2" indent="0" defTabSz="566927">
              <a:buNone/>
              <a:defRPr sz="3968"/>
            </a:pPr>
            <a:endParaRPr lang="en-GB" sz="4800" dirty="0"/>
          </a:p>
          <a:p>
            <a:pPr marL="103680" lvl="2" indent="0" defTabSz="566927">
              <a:buNone/>
              <a:defRPr sz="3968"/>
            </a:pPr>
            <a:r>
              <a:rPr lang="en-GB" sz="4800" b="1" dirty="0"/>
              <a:t>Second part </a:t>
            </a:r>
            <a:r>
              <a:rPr lang="en-GB" sz="4800" dirty="0"/>
              <a:t>– work</a:t>
            </a:r>
            <a:endParaRPr lang="nl-NL" sz="6000" dirty="0">
              <a:solidFill>
                <a:schemeClr val="accent1">
                  <a:lumMod val="50000"/>
                </a:schemeClr>
              </a:solidFill>
            </a:endParaRPr>
          </a:p>
          <a:p>
            <a:pPr marL="789480" lvl="2" indent="-685800" defTabSz="566927">
              <a:buFontTx/>
              <a:buChar char="-"/>
              <a:defRPr sz="3968"/>
            </a:pPr>
            <a:r>
              <a:rPr lang="en-NL" sz="4800" dirty="0"/>
              <a:t>Work on speech-2-text and text-2-speech</a:t>
            </a:r>
          </a:p>
          <a:p>
            <a:pPr marL="789480" lvl="2" indent="-685800" defTabSz="566927">
              <a:buFontTx/>
              <a:buChar char="-"/>
              <a:defRPr sz="3968"/>
            </a:pPr>
            <a:r>
              <a:rPr lang="en-NL" sz="4800" dirty="0"/>
              <a:t>Work on your project</a:t>
            </a:r>
          </a:p>
          <a:p>
            <a:pPr marL="789480" lvl="2" indent="-685800" defTabSz="566927">
              <a:buFontTx/>
              <a:buChar char="-"/>
              <a:defRPr sz="3968"/>
            </a:pPr>
            <a:r>
              <a:rPr lang="en-NL" sz="4800" dirty="0"/>
              <a:t>Show and Tell</a:t>
            </a:r>
          </a:p>
          <a:p>
            <a:pPr marL="103680" lvl="2" indent="0" defTabSz="566927">
              <a:buNone/>
              <a:defRPr sz="3968"/>
            </a:pPr>
            <a:endParaRPr lang="en-NL" sz="4800" dirty="0"/>
          </a:p>
          <a:p>
            <a:pPr marL="103680" lvl="2" indent="0" defTabSz="566927">
              <a:buNone/>
              <a:defRPr sz="3968"/>
            </a:pPr>
            <a:endParaRPr lang="en-NL" sz="4800" dirty="0"/>
          </a:p>
          <a:p>
            <a:pPr marL="103680" lvl="2" indent="0" defTabSz="566927">
              <a:buNone/>
              <a:defRPr sz="3968"/>
            </a:pPr>
            <a:endParaRPr lang="en-NL" sz="4800" dirty="0"/>
          </a:p>
          <a:p>
            <a:pPr marL="103680" lvl="2" indent="0" defTabSz="566927">
              <a:buNone/>
              <a:defRPr sz="3968"/>
            </a:pPr>
            <a:endParaRPr lang="en-NL" sz="3600" dirty="0"/>
          </a:p>
          <a:p>
            <a:pPr lvl="4">
              <a:defRPr sz="6400"/>
            </a:pPr>
            <a:endParaRPr lang="nl-NL" sz="3600" dirty="0">
              <a:solidFill>
                <a:schemeClr val="accent1">
                  <a:lumMod val="50000"/>
                </a:schemeClr>
              </a:solidFill>
            </a:endParaRPr>
          </a:p>
          <a:p>
            <a:pPr lvl="4">
              <a:defRPr sz="6400"/>
            </a:pPr>
            <a:endParaRPr lang="en-NL" sz="4800" dirty="0">
              <a:solidFill>
                <a:schemeClr val="accent1">
                  <a:lumMod val="50000"/>
                </a:schemeClr>
              </a:solidFill>
            </a:endParaRPr>
          </a:p>
          <a:p>
            <a:pPr lvl="4">
              <a:defRPr sz="6400"/>
            </a:pPr>
            <a:endParaRPr sz="48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32" name="Tijdelijke aanduiding voor dianummer 3"/>
          <p:cNvSpPr txBox="1">
            <a:spLocks noGrp="1"/>
          </p:cNvSpPr>
          <p:nvPr>
            <p:ph type="sldNum" sz="quarter" idx="2"/>
          </p:nvPr>
        </p:nvSpPr>
        <p:spPr>
          <a:xfrm>
            <a:off x="883399" y="12583778"/>
            <a:ext cx="383678" cy="503062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2</a:t>
            </a:fld>
            <a:endParaRPr/>
          </a:p>
        </p:txBody>
      </p:sp>
      <p:pic>
        <p:nvPicPr>
          <p:cNvPr id="4" name="Picture 3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6E52129A-A1E5-4F88-41EC-3EB728CEB6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79201" y="479104"/>
            <a:ext cx="2754249" cy="1505656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2A8C3B-0568-7420-4520-BC66F43644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🤗 Huggingface Hub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6F4183-3318-78BE-6E6B-8E46318D88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World’s biggest platform for AI models, datasets</a:t>
            </a:r>
          </a:p>
          <a:p>
            <a:r>
              <a:rPr lang="en-NL" dirty="0"/>
              <a:t>Individuals, research and Big Tech publish their work there</a:t>
            </a:r>
          </a:p>
          <a:p>
            <a:r>
              <a:rPr lang="en-NL" dirty="0"/>
              <a:t>Everything is open source </a:t>
            </a:r>
          </a:p>
          <a:p>
            <a:pPr marL="0" indent="0">
              <a:buNone/>
            </a:pPr>
            <a:endParaRPr lang="en-NL" dirty="0"/>
          </a:p>
          <a:p>
            <a:pPr marL="0" indent="0">
              <a:buNone/>
            </a:pPr>
            <a:r>
              <a:rPr lang="en-NL" dirty="0"/>
              <a:t>Huggingface also has</a:t>
            </a:r>
          </a:p>
          <a:p>
            <a:r>
              <a:rPr lang="en-NL" dirty="0"/>
              <a:t>Python packages like transformers, pipelines</a:t>
            </a:r>
          </a:p>
          <a:p>
            <a:r>
              <a:rPr lang="en-NL" dirty="0"/>
              <a:t>Courses </a:t>
            </a:r>
          </a:p>
          <a:p>
            <a:r>
              <a:rPr lang="en-NL" dirty="0"/>
              <a:t>Spaces</a:t>
            </a:r>
          </a:p>
          <a:p>
            <a:endParaRPr lang="en-NL" dirty="0"/>
          </a:p>
          <a:p>
            <a:r>
              <a:rPr lang="en-NL" dirty="0"/>
              <a:t>Can we find a </a:t>
            </a:r>
            <a:r>
              <a:rPr lang="en-NL" b="1" dirty="0"/>
              <a:t>quantized model </a:t>
            </a:r>
            <a:r>
              <a:rPr lang="en-NL" dirty="0"/>
              <a:t>in Dutch?</a:t>
            </a:r>
          </a:p>
          <a:p>
            <a:pPr marL="0" indent="0">
              <a:buNone/>
            </a:pPr>
            <a:endParaRPr lang="en-NL" dirty="0"/>
          </a:p>
          <a:p>
            <a:endParaRPr lang="en-NL" dirty="0"/>
          </a:p>
          <a:p>
            <a:endParaRPr lang="en-NL" dirty="0"/>
          </a:p>
          <a:p>
            <a:endParaRPr lang="en-NL" dirty="0"/>
          </a:p>
          <a:p>
            <a:endParaRPr lang="en-NL" dirty="0"/>
          </a:p>
          <a:p>
            <a:endParaRPr lang="en-NL" dirty="0"/>
          </a:p>
          <a:p>
            <a:endParaRPr lang="en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349C1E-5AE7-F4A9-C2F1-567F722C8E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96298" y="5235651"/>
            <a:ext cx="10824103" cy="5742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054435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5DC878-028E-47B8-0259-20C1763B6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Let’s try this with some Dutch models.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16216F-C8B5-AAE6-6589-14ABD2BC70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NL" dirty="0"/>
              <a:t>You might want to learn dutch or chat in Dutch, then use a Dutch model. </a:t>
            </a:r>
          </a:p>
          <a:p>
            <a:pPr marL="0" indent="0">
              <a:buNone/>
            </a:pPr>
            <a:endParaRPr lang="en-NL" dirty="0"/>
          </a:p>
          <a:p>
            <a:pPr marL="0" indent="0">
              <a:buNone/>
            </a:pPr>
            <a:r>
              <a:rPr lang="en-NL" dirty="0"/>
              <a:t>Two models have been developed for Dutch</a:t>
            </a:r>
          </a:p>
          <a:p>
            <a:r>
              <a:rPr lang="en-NL" dirty="0"/>
              <a:t>GEITje</a:t>
            </a:r>
          </a:p>
          <a:p>
            <a:r>
              <a:rPr lang="en-NL" dirty="0"/>
              <a:t>Fietje</a:t>
            </a:r>
          </a:p>
          <a:p>
            <a:endParaRPr lang="en-NL" dirty="0"/>
          </a:p>
          <a:p>
            <a:pPr marL="0" indent="0">
              <a:buNone/>
            </a:pPr>
            <a:endParaRPr lang="en-NL" dirty="0"/>
          </a:p>
          <a:p>
            <a:pPr marL="0" indent="0">
              <a:buNone/>
            </a:pPr>
            <a:r>
              <a:rPr lang="en-GB" sz="3600" i="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ollama</a:t>
            </a:r>
            <a:r>
              <a:rPr lang="en-GB" sz="3600" i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run </a:t>
            </a:r>
            <a:r>
              <a:rPr lang="en-GB" sz="3600" i="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bramvanroy</a:t>
            </a:r>
            <a:r>
              <a:rPr lang="en-GB" sz="3600" i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/geitje-7b-ultra-gguf</a:t>
            </a:r>
          </a:p>
          <a:p>
            <a:endParaRPr lang="en-NL" dirty="0"/>
          </a:p>
          <a:p>
            <a:endParaRPr lang="en-NL" dirty="0"/>
          </a:p>
          <a:p>
            <a:r>
              <a:rPr lang="en-NL" dirty="0"/>
              <a:t>More: </a:t>
            </a:r>
            <a:r>
              <a:rPr lang="en-GB" dirty="0">
                <a:hlinkClick r:id="rId2"/>
              </a:rPr>
              <a:t>https://goingdutch.ai/nl/posts/why-geitje/</a:t>
            </a:r>
            <a:r>
              <a:rPr lang="en-GB" dirty="0"/>
              <a:t> </a:t>
            </a:r>
            <a:endParaRPr lang="en-NL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F7A536AB-5BAA-123E-1BBF-3830169BD793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Up Arrow 4">
            <a:extLst>
              <a:ext uri="{FF2B5EF4-FFF2-40B4-BE49-F238E27FC236}">
                <a16:creationId xmlns:a16="http://schemas.microsoft.com/office/drawing/2014/main" id="{2BC82240-8EBE-4A6E-0436-C10358AFB5E0}"/>
              </a:ext>
            </a:extLst>
          </p:cNvPr>
          <p:cNvSpPr/>
          <p:nvPr/>
        </p:nvSpPr>
        <p:spPr>
          <a:xfrm rot="17935585">
            <a:off x="12784530" y="9504215"/>
            <a:ext cx="1274618" cy="2105891"/>
          </a:xfrm>
          <a:prstGeom prst="upArrow">
            <a:avLst>
              <a:gd name="adj1" fmla="val 30220"/>
              <a:gd name="adj2" fmla="val 98168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L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E38491-3D60-235C-4BCE-7284FA2D8568}"/>
              </a:ext>
            </a:extLst>
          </p:cNvPr>
          <p:cNvSpPr txBox="1"/>
          <p:nvPr/>
        </p:nvSpPr>
        <p:spPr>
          <a:xfrm>
            <a:off x="14935200" y="10726877"/>
            <a:ext cx="6761018" cy="112915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NL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The .gguf file format indicates it’s a </a:t>
            </a:r>
            <a:r>
              <a:rPr kumimoji="0" lang="en-NL" sz="32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quantized version </a:t>
            </a:r>
            <a:r>
              <a:rPr kumimoji="0" lang="en-NL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of a model</a:t>
            </a:r>
          </a:p>
        </p:txBody>
      </p:sp>
    </p:spTree>
    <p:extLst>
      <p:ext uri="{BB962C8B-B14F-4D97-AF65-F5344CB8AC3E}">
        <p14:creationId xmlns:p14="http://schemas.microsoft.com/office/powerpoint/2010/main" val="170348936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AC6E20-4482-F3C8-1DF3-AC900462F5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508" y="2682184"/>
            <a:ext cx="14695054" cy="2955619"/>
          </a:xfrm>
        </p:spPr>
        <p:txBody>
          <a:bodyPr/>
          <a:lstStyle/>
          <a:p>
            <a:r>
              <a:rPr lang="en-NL" dirty="0"/>
              <a:t>Make models smaller with ‘quantization’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1BBD72-683E-CB9A-2884-4F84170335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6508" y="6123710"/>
            <a:ext cx="21276735" cy="46828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NL" sz="4000" dirty="0"/>
              <a:t>Quantization is a reduction in precision, like in the image of president Obama. </a:t>
            </a:r>
          </a:p>
          <a:p>
            <a:pPr marL="0" indent="0">
              <a:buNone/>
            </a:pPr>
            <a:endParaRPr lang="en-GB" sz="4000" dirty="0"/>
          </a:p>
          <a:p>
            <a:pPr marL="0" indent="0">
              <a:buNone/>
            </a:pPr>
            <a:r>
              <a:rPr lang="en-GB" sz="4000" b="1" dirty="0"/>
              <a:t>Example:  </a:t>
            </a:r>
          </a:p>
          <a:p>
            <a:pPr marL="0" indent="0">
              <a:buNone/>
            </a:pPr>
            <a:r>
              <a:rPr lang="en-GB" sz="4000" dirty="0"/>
              <a:t>- reduce precision of the weights from </a:t>
            </a:r>
            <a:r>
              <a:rPr lang="en-GB" sz="4000" i="1" dirty="0"/>
              <a:t>floating point32 </a:t>
            </a:r>
            <a:r>
              <a:rPr lang="en-GB" sz="4000" dirty="0"/>
              <a:t>(=32 bits) to </a:t>
            </a:r>
            <a:r>
              <a:rPr lang="en-GB" sz="4000" i="1" dirty="0"/>
              <a:t>integer8 </a:t>
            </a:r>
            <a:r>
              <a:rPr lang="en-GB" sz="4000" dirty="0"/>
              <a:t>(=8 bits) values.</a:t>
            </a:r>
          </a:p>
          <a:p>
            <a:pPr marL="0" indent="0">
              <a:buNone/>
            </a:pPr>
            <a:r>
              <a:rPr lang="en-GB" sz="4000" dirty="0"/>
              <a:t>- For LLM’s we call this ‘q8 quantization’ </a:t>
            </a:r>
          </a:p>
          <a:p>
            <a:pPr marL="0" indent="0">
              <a:buNone/>
            </a:pPr>
            <a:endParaRPr lang="en-GB" sz="4000" dirty="0"/>
          </a:p>
          <a:p>
            <a:pPr marL="0" indent="0">
              <a:buNone/>
            </a:pPr>
            <a:endParaRPr lang="en-GB" sz="4000" b="0" i="0" dirty="0">
              <a:solidFill>
                <a:srgbClr val="13343B"/>
              </a:solidFill>
              <a:effectLst/>
              <a:highlight>
                <a:srgbClr val="FCFCF9"/>
              </a:highlight>
              <a:latin typeface="__fkGroteskNeue_a82850"/>
            </a:endParaRP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6AA1942B-44EE-D40C-C729-98BB572D3855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12E93B-7AEA-F68F-9030-FAE6A00FFA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23199" y="1154344"/>
            <a:ext cx="6797201" cy="47010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F6A423-6906-1274-B07D-E0EABEDEE5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7009" y="10351949"/>
            <a:ext cx="9206346" cy="18810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30812E3-6C09-F540-B787-9DDE1BFB73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00987" y="9889453"/>
            <a:ext cx="4514213" cy="28290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F167C15-6368-807D-8CA2-7AF95A3715E4}"/>
              </a:ext>
            </a:extLst>
          </p:cNvPr>
          <p:cNvSpPr txBox="1"/>
          <p:nvPr/>
        </p:nvSpPr>
        <p:spPr>
          <a:xfrm>
            <a:off x="914400" y="12909524"/>
            <a:ext cx="14367162" cy="6367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NL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More info: </a:t>
            </a:r>
            <a:r>
              <a:rPr kumimoji="0" lang="en-GB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  <a:hlinkClick r:id="rId6"/>
              </a:rPr>
              <a:t>https://github.com/ggerganov/llama.cpp</a:t>
            </a:r>
            <a:r>
              <a:rPr lang="en-GB" b="0" dirty="0"/>
              <a:t>   </a:t>
            </a:r>
            <a:r>
              <a:rPr lang="en-GB" b="0" dirty="0" err="1"/>
              <a:t>llama.cpp</a:t>
            </a:r>
            <a:r>
              <a:rPr lang="en-GB" b="0" dirty="0"/>
              <a:t> project</a:t>
            </a:r>
            <a:endParaRPr kumimoji="0" lang="en-NL" sz="3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644473937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3092A-21B9-0BE0-F69C-5450B6269B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599" y="2265621"/>
            <a:ext cx="21292728" cy="2955619"/>
          </a:xfrm>
        </p:spPr>
        <p:txBody>
          <a:bodyPr/>
          <a:lstStyle/>
          <a:p>
            <a:r>
              <a:rPr lang="en-NL" dirty="0"/>
              <a:t>Exercise: install model from HF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5D567F-1FAC-B179-9101-BBB45E859B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79592" y="4273933"/>
            <a:ext cx="21276735" cy="7665800"/>
          </a:xfrm>
        </p:spPr>
        <p:txBody>
          <a:bodyPr>
            <a:normAutofit fontScale="77500" lnSpcReduction="20000"/>
          </a:bodyPr>
          <a:lstStyle/>
          <a:p>
            <a:r>
              <a:rPr lang="en-GB" sz="4800" dirty="0"/>
              <a:t>Go to </a:t>
            </a:r>
            <a:r>
              <a:rPr lang="en-GB" sz="4800" dirty="0" err="1"/>
              <a:t>huggingface</a:t>
            </a:r>
            <a:r>
              <a:rPr lang="en-GB" sz="4800" dirty="0"/>
              <a:t> hub/models</a:t>
            </a:r>
          </a:p>
          <a:p>
            <a:r>
              <a:rPr lang="en-GB" sz="4800" dirty="0"/>
              <a:t>Filter on ‘GGUF’ and language</a:t>
            </a:r>
          </a:p>
          <a:p>
            <a:r>
              <a:rPr lang="en-GB" sz="4800" dirty="0"/>
              <a:t>D</a:t>
            </a:r>
            <a:r>
              <a:rPr lang="en-NL" sz="4800" dirty="0"/>
              <a:t>ownload a model from huggingface that you would like.</a:t>
            </a:r>
          </a:p>
          <a:p>
            <a:endParaRPr lang="en-NL" sz="4800" dirty="0"/>
          </a:p>
          <a:p>
            <a:pPr marL="0" indent="0">
              <a:buNone/>
            </a:pPr>
            <a:r>
              <a:rPr lang="en-GB" sz="4800" i="1" dirty="0"/>
              <a:t>S</a:t>
            </a:r>
            <a:r>
              <a:rPr lang="en-NL" sz="4800" i="1" dirty="0"/>
              <a:t>ometimes </a:t>
            </a:r>
            <a:r>
              <a:rPr lang="en-NL" sz="4800" dirty="0"/>
              <a:t>you can run </a:t>
            </a:r>
            <a:r>
              <a:rPr lang="en-GB" sz="4800" dirty="0"/>
              <a:t>it directly in </a:t>
            </a:r>
            <a:r>
              <a:rPr lang="en-GB" sz="4800" dirty="0" err="1"/>
              <a:t>ollama</a:t>
            </a:r>
            <a:r>
              <a:rPr lang="en-GB" sz="4800" dirty="0"/>
              <a:t>: </a:t>
            </a:r>
          </a:p>
          <a:p>
            <a:pPr marL="0" indent="0">
              <a:buNone/>
            </a:pPr>
            <a:r>
              <a:rPr lang="en-GB" sz="4800" i="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ollama</a:t>
            </a:r>
            <a:r>
              <a:rPr lang="en-GB" sz="4800" i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run </a:t>
            </a:r>
            <a:r>
              <a:rPr lang="en-GB" sz="4800" i="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bramvanroy</a:t>
            </a:r>
            <a:r>
              <a:rPr lang="en-GB" sz="4800" i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/geitje-7b-ultra-gguf</a:t>
            </a:r>
          </a:p>
          <a:p>
            <a:pPr marL="0" indent="0">
              <a:buNone/>
            </a:pPr>
            <a:endParaRPr lang="en-GB" sz="4800" i="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sz="4800" i="1" dirty="0"/>
              <a:t>S</a:t>
            </a:r>
            <a:r>
              <a:rPr lang="en-NL" sz="4800" i="1" dirty="0"/>
              <a:t>ometimes </a:t>
            </a:r>
            <a:r>
              <a:rPr lang="nl-NL" sz="4800" dirty="0" err="1"/>
              <a:t>it</a:t>
            </a:r>
            <a:r>
              <a:rPr lang="nl-NL" sz="4800" dirty="0"/>
              <a:t> links right back </a:t>
            </a:r>
            <a:r>
              <a:rPr lang="nl-NL" sz="4800" dirty="0" err="1"/>
              <a:t>to</a:t>
            </a:r>
            <a:r>
              <a:rPr lang="nl-NL" sz="4800" dirty="0"/>
              <a:t> </a:t>
            </a:r>
            <a:r>
              <a:rPr lang="nl-NL" sz="4800" dirty="0" err="1"/>
              <a:t>ollama.com</a:t>
            </a:r>
            <a:r>
              <a:rPr lang="en-GB" sz="4800" dirty="0"/>
              <a:t>: </a:t>
            </a:r>
          </a:p>
          <a:p>
            <a:pPr marL="0" indent="0">
              <a:buNone/>
            </a:pPr>
            <a:r>
              <a:rPr lang="en-GB" sz="48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https://huggingface.co/BramVanroy/fietje-2b-chat-gguf</a:t>
            </a:r>
            <a:r>
              <a:rPr lang="en-GB" sz="4800" dirty="0"/>
              <a:t> </a:t>
            </a:r>
          </a:p>
          <a:p>
            <a:pPr marL="0" indent="0">
              <a:buNone/>
            </a:pPr>
            <a:endParaRPr lang="en-GB" sz="4800" dirty="0"/>
          </a:p>
          <a:p>
            <a:pPr marL="0" indent="0">
              <a:buNone/>
            </a:pPr>
            <a:r>
              <a:rPr lang="en-GB" sz="4800" i="1" dirty="0"/>
              <a:t>S</a:t>
            </a:r>
            <a:r>
              <a:rPr lang="en-NL" sz="4800" i="1" dirty="0"/>
              <a:t>ometimes</a:t>
            </a:r>
            <a:r>
              <a:rPr lang="en-GB" sz="4800" dirty="0"/>
              <a:t>: download the </a:t>
            </a:r>
            <a:r>
              <a:rPr lang="en-GB" sz="4800" dirty="0" err="1"/>
              <a:t>gguf</a:t>
            </a:r>
            <a:r>
              <a:rPr lang="en-GB" sz="4800" dirty="0"/>
              <a:t> manually, create a </a:t>
            </a:r>
            <a:r>
              <a:rPr lang="en-GB" sz="4800" dirty="0" err="1"/>
              <a:t>modelfile</a:t>
            </a:r>
            <a:r>
              <a:rPr lang="en-GB" sz="4800" dirty="0"/>
              <a:t>, run the model. See </a:t>
            </a:r>
            <a:r>
              <a:rPr lang="en-GB" sz="4800" dirty="0">
                <a:hlinkClick r:id="rId3"/>
              </a:rPr>
              <a:t>https://youtu.be/fnvZJU5Fj3Q?t=153</a:t>
            </a:r>
            <a:r>
              <a:rPr lang="en-GB" sz="4800" dirty="0"/>
              <a:t> </a:t>
            </a:r>
          </a:p>
          <a:p>
            <a:pPr marL="0" indent="0">
              <a:buNone/>
            </a:pPr>
            <a:endParaRPr lang="en-GB" sz="4800" dirty="0"/>
          </a:p>
          <a:p>
            <a:pPr marL="0" indent="0">
              <a:buNone/>
            </a:pPr>
            <a:r>
              <a:rPr lang="en-GB" sz="4800" dirty="0"/>
              <a:t>Exercise: Use your python code with this new model.</a:t>
            </a:r>
            <a:endParaRPr lang="en-NL" sz="4800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2A4AE86-E30B-C26F-78B9-EBAFFB362FD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824640089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Titel 1"/>
          <p:cNvSpPr txBox="1">
            <a:spLocks noGrp="1"/>
          </p:cNvSpPr>
          <p:nvPr>
            <p:ph type="title"/>
          </p:nvPr>
        </p:nvSpPr>
        <p:spPr>
          <a:xfrm>
            <a:off x="863604" y="2653549"/>
            <a:ext cx="10660343" cy="2955619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nl-NL" dirty="0"/>
              <a:t>A </a:t>
            </a:r>
            <a:r>
              <a:rPr lang="nl-NL" dirty="0" err="1"/>
              <a:t>deeper</a:t>
            </a:r>
            <a:r>
              <a:rPr lang="nl-NL" dirty="0"/>
              <a:t> look at </a:t>
            </a:r>
            <a:r>
              <a:rPr lang="nl-NL" dirty="0" err="1"/>
              <a:t>Vision</a:t>
            </a:r>
            <a:r>
              <a:rPr lang="nl-NL" dirty="0"/>
              <a:t> Language </a:t>
            </a:r>
            <a:r>
              <a:rPr lang="nl-NL" dirty="0" err="1"/>
              <a:t>Models</a:t>
            </a:r>
            <a:br>
              <a:rPr lang="nl-NL" dirty="0"/>
            </a:br>
            <a:br>
              <a:rPr lang="nl-NL" dirty="0"/>
            </a:br>
            <a:r>
              <a:rPr lang="nl-NL" sz="4900" dirty="0"/>
              <a:t>- Intro</a:t>
            </a:r>
            <a:br>
              <a:rPr lang="nl-NL" sz="4900" dirty="0"/>
            </a:br>
            <a:r>
              <a:rPr lang="nl-NL" sz="4900" dirty="0"/>
              <a:t>- CLIP</a:t>
            </a:r>
            <a:br>
              <a:rPr lang="nl-NL" sz="4900" dirty="0"/>
            </a:br>
            <a:r>
              <a:rPr lang="nl-NL" sz="4900" dirty="0"/>
              <a:t>- </a:t>
            </a:r>
            <a:r>
              <a:rPr lang="nl-NL" sz="4900" dirty="0" err="1"/>
              <a:t>Vision</a:t>
            </a:r>
            <a:r>
              <a:rPr lang="nl-NL" sz="4900" dirty="0"/>
              <a:t> Language </a:t>
            </a:r>
            <a:r>
              <a:rPr lang="nl-NL" sz="4900" dirty="0" err="1"/>
              <a:t>Models</a:t>
            </a:r>
            <a:br>
              <a:rPr lang="nl-NL" sz="4900" dirty="0"/>
            </a:b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2634F7F-3357-B4ED-E954-B711F064FE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25905" y="2653548"/>
            <a:ext cx="9819106" cy="661369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7AC4C25-0144-670F-0872-CB46BAD7B8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20843" y="9748002"/>
            <a:ext cx="2794000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093503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B8AA7-1C15-7117-A69A-803E2DFD5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What you can do with Vision models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11F2EC-4377-EF03-5175-8BDCDD583F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63600" y="5609168"/>
            <a:ext cx="7812567" cy="6434668"/>
          </a:xfrm>
        </p:spPr>
        <p:txBody>
          <a:bodyPr/>
          <a:lstStyle/>
          <a:p>
            <a:pPr marL="0" indent="0">
              <a:buNone/>
            </a:pPr>
            <a:r>
              <a:rPr lang="en-NL" dirty="0"/>
              <a:t>Talk with them using LLaVA or any other </a:t>
            </a:r>
          </a:p>
          <a:p>
            <a:pPr marL="0" indent="0">
              <a:buNone/>
            </a:pPr>
            <a:r>
              <a:rPr lang="en-NL" dirty="0"/>
              <a:t>Vision – Language Model!</a:t>
            </a:r>
          </a:p>
          <a:p>
            <a:endParaRPr lang="en-NL" dirty="0"/>
          </a:p>
          <a:p>
            <a:endParaRPr lang="en-NL" dirty="0"/>
          </a:p>
          <a:p>
            <a:pPr>
              <a:buSzPct val="100000"/>
              <a:buFont typeface="+mj-lt"/>
              <a:buAutoNum type="arabicPeriod"/>
            </a:pPr>
            <a:r>
              <a:rPr lang="en-NL" dirty="0"/>
              <a:t>H</a:t>
            </a:r>
            <a:r>
              <a:rPr lang="en-GB" dirty="0"/>
              <a:t>u</a:t>
            </a:r>
            <a:r>
              <a:rPr lang="en-NL" dirty="0"/>
              <a:t>man input with speech-2-text</a:t>
            </a:r>
          </a:p>
          <a:p>
            <a:pPr>
              <a:buSzPct val="100000"/>
              <a:buFont typeface="+mj-lt"/>
              <a:buAutoNum type="arabicPeriod"/>
            </a:pPr>
            <a:r>
              <a:rPr lang="en-NL" dirty="0"/>
              <a:t>Visual Question Answering</a:t>
            </a:r>
          </a:p>
          <a:p>
            <a:pPr>
              <a:buSzPct val="100000"/>
              <a:buFont typeface="+mj-lt"/>
              <a:buAutoNum type="arabicPeriod"/>
            </a:pPr>
            <a:r>
              <a:rPr lang="en-NL" dirty="0"/>
              <a:t>Text-2-Speech</a:t>
            </a:r>
          </a:p>
          <a:p>
            <a:endParaRPr lang="en-NL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73C73C39-CB59-45E9-D748-5D30BAD740C6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Online Media 4" descr="Figure Status Update - OpenAI Speech-to-Speech Reasoning">
            <a:hlinkClick r:id="" action="ppaction://media"/>
            <a:extLst>
              <a:ext uri="{FF2B5EF4-FFF2-40B4-BE49-F238E27FC236}">
                <a16:creationId xmlns:a16="http://schemas.microsoft.com/office/drawing/2014/main" id="{E71E199B-B7ED-664E-444E-6BC483DF6269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9164900" y="4933507"/>
            <a:ext cx="12863836" cy="7268068"/>
          </a:xfrm>
          <a:prstGeom prst="rect">
            <a:avLst/>
          </a:prstGeom>
        </p:spPr>
      </p:pic>
      <p:pic>
        <p:nvPicPr>
          <p:cNvPr id="6" name="Picture 5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E9281F4F-3B47-7AAB-180B-3397CDEEFE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79201" y="479104"/>
            <a:ext cx="2754249" cy="1505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56487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DD4BF7E0-F4EE-1BB8-1D10-D00460C624E8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80E552C8-D1D8-C9B7-90DF-4F0AE5A139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673"/>
          <a:stretch/>
        </p:blipFill>
        <p:spPr>
          <a:xfrm>
            <a:off x="3472898" y="3994332"/>
            <a:ext cx="16052802" cy="82185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377BAAE-7A14-17E5-21D9-41F4270015F6}"/>
              </a:ext>
            </a:extLst>
          </p:cNvPr>
          <p:cNvSpPr txBox="1"/>
          <p:nvPr/>
        </p:nvSpPr>
        <p:spPr>
          <a:xfrm>
            <a:off x="2096051" y="12433876"/>
            <a:ext cx="16978030" cy="82137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NL" sz="4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Large Vision Models</a:t>
            </a:r>
            <a:r>
              <a:rPr lang="en-NL" sz="4400" b="0" dirty="0"/>
              <a:t> </a:t>
            </a:r>
            <a:r>
              <a:rPr kumimoji="0" lang="en-NL" sz="4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=.</a:t>
            </a:r>
            <a:r>
              <a:rPr kumimoji="0" lang="en-NL" sz="44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kumimoji="0" lang="en-NL" sz="4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Large Multimodal Models</a:t>
            </a:r>
          </a:p>
        </p:txBody>
      </p:sp>
      <p:sp>
        <p:nvSpPr>
          <p:cNvPr id="2" name="Titel 2">
            <a:extLst>
              <a:ext uri="{FF2B5EF4-FFF2-40B4-BE49-F238E27FC236}">
                <a16:creationId xmlns:a16="http://schemas.microsoft.com/office/drawing/2014/main" id="{0BE769AC-EC13-B663-3711-1D910AB805E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52935" y="1282124"/>
            <a:ext cx="21292728" cy="295562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nl-NL" dirty="0"/>
              <a:t>The </a:t>
            </a:r>
            <a:r>
              <a:rPr lang="nl-NL" dirty="0" err="1"/>
              <a:t>ChatGPT</a:t>
            </a:r>
            <a:r>
              <a:rPr lang="nl-NL" dirty="0"/>
              <a:t> </a:t>
            </a:r>
            <a:r>
              <a:rPr lang="nl-NL" dirty="0" err="1"/>
              <a:t>revolution</a:t>
            </a:r>
            <a:r>
              <a:rPr lang="nl-NL" dirty="0"/>
              <a:t> is </a:t>
            </a:r>
            <a:br>
              <a:rPr lang="nl-NL" dirty="0"/>
            </a:br>
            <a:r>
              <a:rPr lang="nl-NL" dirty="0" err="1"/>
              <a:t>coming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vision</a:t>
            </a:r>
            <a:r>
              <a:rPr lang="nl-NL" dirty="0"/>
              <a:t>!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2383638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C8F36-F09A-2530-C27E-E6B32C9724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Vision Language Models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3242E92-7861-5374-45D8-CB3E537B518C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en-NL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D653A84-B7F4-43E2-FFA6-2405EFC364F8}"/>
              </a:ext>
            </a:extLst>
          </p:cNvPr>
          <p:cNvGrpSpPr/>
          <p:nvPr/>
        </p:nvGrpSpPr>
        <p:grpSpPr>
          <a:xfrm>
            <a:off x="1342190" y="4667841"/>
            <a:ext cx="21699619" cy="8302202"/>
            <a:chOff x="1342190" y="4667841"/>
            <a:chExt cx="21699619" cy="830220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5C48230-5EC6-3884-09FC-DEAE10DEAAE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42190" y="4667841"/>
              <a:ext cx="21699619" cy="8302202"/>
            </a:xfrm>
            <a:prstGeom prst="rect">
              <a:avLst/>
            </a:prstGeom>
          </p:spPr>
        </p:pic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E2735DA9-EFA5-8373-F48F-10BD2CDC7819}"/>
                </a:ext>
              </a:extLst>
            </p:cNvPr>
            <p:cNvSpPr/>
            <p:nvPr/>
          </p:nvSpPr>
          <p:spPr>
            <a:xfrm>
              <a:off x="1709530" y="6559826"/>
              <a:ext cx="1828800" cy="1113183"/>
            </a:xfrm>
            <a:prstGeom prst="ellipse">
              <a:avLst/>
            </a:prstGeom>
            <a:noFill/>
            <a:ln w="88900" cap="flat">
              <a:solidFill>
                <a:srgbClr val="FF0000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NL" sz="3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7EB0F76E-D6EE-B3E1-1ECA-05805F98FC27}"/>
                </a:ext>
              </a:extLst>
            </p:cNvPr>
            <p:cNvSpPr/>
            <p:nvPr/>
          </p:nvSpPr>
          <p:spPr>
            <a:xfrm>
              <a:off x="16290757" y="7915383"/>
              <a:ext cx="1828800" cy="1113183"/>
            </a:xfrm>
            <a:prstGeom prst="ellipse">
              <a:avLst/>
            </a:prstGeom>
            <a:noFill/>
            <a:ln w="88900" cap="flat">
              <a:solidFill>
                <a:srgbClr val="FF0000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NL" sz="3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41342534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D5D3C-07E9-2DF6-D720-031E67944E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How can we find the relationship?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64C4A7-CB60-0F75-AAE8-873E8D6312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053144" y="6992360"/>
            <a:ext cx="3874656" cy="124883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NL" sz="7200" dirty="0"/>
              <a:t>Paris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D81928B-35C8-91E5-6B19-3014F3E2A5B8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1026" name="Picture 2" descr="Eiffeltoren">
            <a:extLst>
              <a:ext uri="{FF2B5EF4-FFF2-40B4-BE49-F238E27FC236}">
                <a16:creationId xmlns:a16="http://schemas.microsoft.com/office/drawing/2014/main" id="{694D0DC3-79D7-C8C7-CA15-5852531688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99316" y="5850199"/>
            <a:ext cx="2077027" cy="3841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undefined">
            <a:extLst>
              <a:ext uri="{FF2B5EF4-FFF2-40B4-BE49-F238E27FC236}">
                <a16:creationId xmlns:a16="http://schemas.microsoft.com/office/drawing/2014/main" id="{6BA1D422-8B1C-092B-AB36-9F33975FF8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2330" y="9995542"/>
            <a:ext cx="4355666" cy="2904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7F0B2DC7-20BA-1D1C-64FB-C8725E546FF7}"/>
              </a:ext>
            </a:extLst>
          </p:cNvPr>
          <p:cNvSpPr txBox="1">
            <a:spLocks/>
          </p:cNvSpPr>
          <p:nvPr/>
        </p:nvSpPr>
        <p:spPr>
          <a:xfrm>
            <a:off x="10592234" y="10639504"/>
            <a:ext cx="5181165" cy="12488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 marL="575999" marR="0" indent="-575999" algn="l" defTabSz="914400" latinLnBrk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25167A"/>
              </a:buClr>
              <a:buSzPct val="140000"/>
              <a:buFont typeface="Arial"/>
              <a:buChar char="•"/>
              <a:tabLst/>
              <a:defRPr sz="3200" b="0" i="0" u="none" strike="noStrike" cap="none" spc="0" baseline="0">
                <a:solidFill>
                  <a:srgbClr val="25167A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  <a:lvl2pPr marL="791999" marR="0" indent="-575999" algn="l" defTabSz="914400" latinLnBrk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25167A"/>
              </a:buClr>
              <a:buSzPct val="140000"/>
              <a:buFont typeface="Arial"/>
              <a:buChar char="•"/>
              <a:tabLst/>
              <a:defRPr sz="3200" b="0" i="0" u="none" strike="noStrike" cap="none" spc="0" baseline="0">
                <a:solidFill>
                  <a:srgbClr val="25167A"/>
                </a:solidFill>
                <a:uFillTx/>
                <a:latin typeface="Arial"/>
                <a:ea typeface="Arial"/>
                <a:cs typeface="Arial"/>
                <a:sym typeface="Arial"/>
              </a:defRPr>
            </a:lvl2pPr>
            <a:lvl3pPr marL="1007999" marR="0" indent="-575999" algn="l" defTabSz="914400" latinLnBrk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25167A"/>
              </a:buClr>
              <a:buSzPct val="140000"/>
              <a:buFont typeface="Arial"/>
              <a:buChar char="•"/>
              <a:tabLst/>
              <a:defRPr sz="3200" b="0" i="0" u="none" strike="noStrike" cap="none" spc="0" baseline="0">
                <a:solidFill>
                  <a:srgbClr val="25167A"/>
                </a:solidFill>
                <a:uFillTx/>
                <a:latin typeface="Arial"/>
                <a:ea typeface="Arial"/>
                <a:cs typeface="Arial"/>
                <a:sym typeface="Arial"/>
              </a:defRPr>
            </a:lvl3pPr>
            <a:lvl4pPr marL="1223999" marR="0" indent="-575999" algn="l" defTabSz="914400" latinLnBrk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25167A"/>
              </a:buClr>
              <a:buSzPct val="140000"/>
              <a:buFont typeface="Arial"/>
              <a:buChar char="•"/>
              <a:tabLst/>
              <a:defRPr sz="3200" b="0" i="0" u="none" strike="noStrike" cap="none" spc="0" baseline="0">
                <a:solidFill>
                  <a:srgbClr val="25167A"/>
                </a:solidFill>
                <a:uFillTx/>
                <a:latin typeface="Arial"/>
                <a:ea typeface="Arial"/>
                <a:cs typeface="Arial"/>
                <a:sym typeface="Arial"/>
              </a:defRPr>
            </a:lvl4pPr>
            <a:lvl5pPr marL="1439999" marR="0" indent="-575999" algn="l" defTabSz="914400" latinLnBrk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25167A"/>
              </a:buClr>
              <a:buSzPct val="140000"/>
              <a:buFont typeface="Arial"/>
              <a:buChar char="•"/>
              <a:tabLst/>
              <a:defRPr sz="3200" b="0" i="0" u="none" strike="noStrike" cap="none" spc="0" baseline="0">
                <a:solidFill>
                  <a:srgbClr val="25167A"/>
                </a:solidFill>
                <a:uFillTx/>
                <a:latin typeface="Arial"/>
                <a:ea typeface="Arial"/>
                <a:cs typeface="Arial"/>
                <a:sym typeface="Arial"/>
              </a:defRPr>
            </a:lvl5pPr>
            <a:lvl6pPr marL="2217420" marR="0" indent="-502920" algn="l" defTabSz="1285875" latinLnBrk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4400" b="0" i="0" u="none" strike="noStrike" cap="none" spc="0" baseline="0">
                <a:solidFill>
                  <a:srgbClr val="FFFFFF"/>
                </a:solidFill>
                <a:uFillTx/>
                <a:latin typeface="Arial"/>
                <a:ea typeface="Arial"/>
                <a:cs typeface="Arial"/>
                <a:sym typeface="Arial"/>
              </a:defRPr>
            </a:lvl6pPr>
            <a:lvl7pPr marL="2560320" marR="0" indent="-502920" algn="l" defTabSz="1285875" latinLnBrk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4400" b="0" i="0" u="none" strike="noStrike" cap="none" spc="0" baseline="0">
                <a:solidFill>
                  <a:srgbClr val="FFFFFF"/>
                </a:solidFill>
                <a:uFillTx/>
                <a:latin typeface="Arial"/>
                <a:ea typeface="Arial"/>
                <a:cs typeface="Arial"/>
                <a:sym typeface="Arial"/>
              </a:defRPr>
            </a:lvl7pPr>
            <a:lvl8pPr marL="2903220" marR="0" indent="-502920" algn="l" defTabSz="1285875" latinLnBrk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4400" b="0" i="0" u="none" strike="noStrike" cap="none" spc="0" baseline="0">
                <a:solidFill>
                  <a:srgbClr val="FFFFFF"/>
                </a:solidFill>
                <a:uFillTx/>
                <a:latin typeface="Arial"/>
                <a:ea typeface="Arial"/>
                <a:cs typeface="Arial"/>
                <a:sym typeface="Arial"/>
              </a:defRPr>
            </a:lvl8pPr>
            <a:lvl9pPr marL="3246120" marR="0" indent="-502920" algn="l" defTabSz="1285875" latinLnBrk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4400" b="0" i="0" u="none" strike="noStrike" cap="none" spc="0" baseline="0">
                <a:solidFill>
                  <a:srgbClr val="FFFFFF"/>
                </a:solidFill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 hangingPunct="1">
              <a:buFont typeface="Arial"/>
              <a:buNone/>
            </a:pPr>
            <a:r>
              <a:rPr lang="en-NL" sz="7200" dirty="0"/>
              <a:t>Amsterdam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7A2331CD-5424-C0FD-7ECB-5E5DE642B643}"/>
              </a:ext>
            </a:extLst>
          </p:cNvPr>
          <p:cNvSpPr txBox="1">
            <a:spLocks/>
          </p:cNvSpPr>
          <p:nvPr/>
        </p:nvSpPr>
        <p:spPr>
          <a:xfrm>
            <a:off x="6328798" y="6693553"/>
            <a:ext cx="5181165" cy="12488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 marL="575999" marR="0" indent="-575999" algn="l" defTabSz="914400" latinLnBrk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25167A"/>
              </a:buClr>
              <a:buSzPct val="140000"/>
              <a:buFont typeface="Arial"/>
              <a:buChar char="•"/>
              <a:tabLst/>
              <a:defRPr sz="3200" b="0" i="0" u="none" strike="noStrike" cap="none" spc="0" baseline="0">
                <a:solidFill>
                  <a:srgbClr val="25167A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  <a:lvl2pPr marL="791999" marR="0" indent="-575999" algn="l" defTabSz="914400" latinLnBrk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25167A"/>
              </a:buClr>
              <a:buSzPct val="140000"/>
              <a:buFont typeface="Arial"/>
              <a:buChar char="•"/>
              <a:tabLst/>
              <a:defRPr sz="3200" b="0" i="0" u="none" strike="noStrike" cap="none" spc="0" baseline="0">
                <a:solidFill>
                  <a:srgbClr val="25167A"/>
                </a:solidFill>
                <a:uFillTx/>
                <a:latin typeface="Arial"/>
                <a:ea typeface="Arial"/>
                <a:cs typeface="Arial"/>
                <a:sym typeface="Arial"/>
              </a:defRPr>
            </a:lvl2pPr>
            <a:lvl3pPr marL="1007999" marR="0" indent="-575999" algn="l" defTabSz="914400" latinLnBrk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25167A"/>
              </a:buClr>
              <a:buSzPct val="140000"/>
              <a:buFont typeface="Arial"/>
              <a:buChar char="•"/>
              <a:tabLst/>
              <a:defRPr sz="3200" b="0" i="0" u="none" strike="noStrike" cap="none" spc="0" baseline="0">
                <a:solidFill>
                  <a:srgbClr val="25167A"/>
                </a:solidFill>
                <a:uFillTx/>
                <a:latin typeface="Arial"/>
                <a:ea typeface="Arial"/>
                <a:cs typeface="Arial"/>
                <a:sym typeface="Arial"/>
              </a:defRPr>
            </a:lvl3pPr>
            <a:lvl4pPr marL="1223999" marR="0" indent="-575999" algn="l" defTabSz="914400" latinLnBrk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25167A"/>
              </a:buClr>
              <a:buSzPct val="140000"/>
              <a:buFont typeface="Arial"/>
              <a:buChar char="•"/>
              <a:tabLst/>
              <a:defRPr sz="3200" b="0" i="0" u="none" strike="noStrike" cap="none" spc="0" baseline="0">
                <a:solidFill>
                  <a:srgbClr val="25167A"/>
                </a:solidFill>
                <a:uFillTx/>
                <a:latin typeface="Arial"/>
                <a:ea typeface="Arial"/>
                <a:cs typeface="Arial"/>
                <a:sym typeface="Arial"/>
              </a:defRPr>
            </a:lvl4pPr>
            <a:lvl5pPr marL="1439999" marR="0" indent="-575999" algn="l" defTabSz="914400" latinLnBrk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25167A"/>
              </a:buClr>
              <a:buSzPct val="140000"/>
              <a:buFont typeface="Arial"/>
              <a:buChar char="•"/>
              <a:tabLst/>
              <a:defRPr sz="3200" b="0" i="0" u="none" strike="noStrike" cap="none" spc="0" baseline="0">
                <a:solidFill>
                  <a:srgbClr val="25167A"/>
                </a:solidFill>
                <a:uFillTx/>
                <a:latin typeface="Arial"/>
                <a:ea typeface="Arial"/>
                <a:cs typeface="Arial"/>
                <a:sym typeface="Arial"/>
              </a:defRPr>
            </a:lvl5pPr>
            <a:lvl6pPr marL="2217420" marR="0" indent="-502920" algn="l" defTabSz="1285875" latinLnBrk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4400" b="0" i="0" u="none" strike="noStrike" cap="none" spc="0" baseline="0">
                <a:solidFill>
                  <a:srgbClr val="FFFFFF"/>
                </a:solidFill>
                <a:uFillTx/>
                <a:latin typeface="Arial"/>
                <a:ea typeface="Arial"/>
                <a:cs typeface="Arial"/>
                <a:sym typeface="Arial"/>
              </a:defRPr>
            </a:lvl6pPr>
            <a:lvl7pPr marL="2560320" marR="0" indent="-502920" algn="l" defTabSz="1285875" latinLnBrk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4400" b="0" i="0" u="none" strike="noStrike" cap="none" spc="0" baseline="0">
                <a:solidFill>
                  <a:srgbClr val="FFFFFF"/>
                </a:solidFill>
                <a:uFillTx/>
                <a:latin typeface="Arial"/>
                <a:ea typeface="Arial"/>
                <a:cs typeface="Arial"/>
                <a:sym typeface="Arial"/>
              </a:defRPr>
            </a:lvl7pPr>
            <a:lvl8pPr marL="2903220" marR="0" indent="-502920" algn="l" defTabSz="1285875" latinLnBrk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4400" b="0" i="0" u="none" strike="noStrike" cap="none" spc="0" baseline="0">
                <a:solidFill>
                  <a:srgbClr val="FFFFFF"/>
                </a:solidFill>
                <a:uFillTx/>
                <a:latin typeface="Arial"/>
                <a:ea typeface="Arial"/>
                <a:cs typeface="Arial"/>
                <a:sym typeface="Arial"/>
              </a:defRPr>
            </a:lvl8pPr>
            <a:lvl9pPr marL="3246120" marR="0" indent="-502920" algn="l" defTabSz="1285875" latinLnBrk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4400" b="0" i="0" u="none" strike="noStrike" cap="none" spc="0" baseline="0">
                <a:solidFill>
                  <a:srgbClr val="FFFFFF"/>
                </a:solidFill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 hangingPunct="1">
              <a:buFont typeface="Arial"/>
              <a:buNone/>
            </a:pPr>
            <a:r>
              <a:rPr lang="en-NL" sz="7200" dirty="0"/>
              <a:t>New York</a:t>
            </a:r>
          </a:p>
        </p:txBody>
      </p:sp>
      <p:pic>
        <p:nvPicPr>
          <p:cNvPr id="1030" name="Picture 6" descr="undefined">
            <a:extLst>
              <a:ext uri="{FF2B5EF4-FFF2-40B4-BE49-F238E27FC236}">
                <a16:creationId xmlns:a16="http://schemas.microsoft.com/office/drawing/2014/main" id="{5861A0D2-B3EB-FB63-1B1C-AC6822113E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7673" y="5850199"/>
            <a:ext cx="3874657" cy="2905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7710831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C73B9-4756-4184-A08B-4E8D56706A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598" y="2653549"/>
            <a:ext cx="23520402" cy="2955619"/>
          </a:xfrm>
        </p:spPr>
        <p:txBody>
          <a:bodyPr/>
          <a:lstStyle/>
          <a:p>
            <a:r>
              <a:rPr lang="en-NL" dirty="0"/>
              <a:t>How can computers find this relationship?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486E568E-DB5F-8D5E-6048-C5EF889C9B13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ABA9ED18-687A-0A89-9B78-0E66984CCC9A}"/>
              </a:ext>
            </a:extLst>
          </p:cNvPr>
          <p:cNvSpPr txBox="1">
            <a:spLocks/>
          </p:cNvSpPr>
          <p:nvPr/>
        </p:nvSpPr>
        <p:spPr>
          <a:xfrm>
            <a:off x="6078859" y="6858001"/>
            <a:ext cx="3874656" cy="12488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 marL="575999" marR="0" indent="-575999" algn="l" defTabSz="914400" latinLnBrk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25167A"/>
              </a:buClr>
              <a:buSzPct val="140000"/>
              <a:buFont typeface="Arial"/>
              <a:buChar char="•"/>
              <a:tabLst/>
              <a:defRPr sz="3200" b="0" i="0" u="none" strike="noStrike" cap="none" spc="0" baseline="0">
                <a:solidFill>
                  <a:srgbClr val="25167A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  <a:lvl2pPr marL="791999" marR="0" indent="-575999" algn="l" defTabSz="914400" latinLnBrk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25167A"/>
              </a:buClr>
              <a:buSzPct val="140000"/>
              <a:buFont typeface="Arial"/>
              <a:buChar char="•"/>
              <a:tabLst/>
              <a:defRPr sz="3200" b="0" i="0" u="none" strike="noStrike" cap="none" spc="0" baseline="0">
                <a:solidFill>
                  <a:srgbClr val="25167A"/>
                </a:solidFill>
                <a:uFillTx/>
                <a:latin typeface="Arial"/>
                <a:ea typeface="Arial"/>
                <a:cs typeface="Arial"/>
                <a:sym typeface="Arial"/>
              </a:defRPr>
            </a:lvl2pPr>
            <a:lvl3pPr marL="1007999" marR="0" indent="-575999" algn="l" defTabSz="914400" latinLnBrk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25167A"/>
              </a:buClr>
              <a:buSzPct val="140000"/>
              <a:buFont typeface="Arial"/>
              <a:buChar char="•"/>
              <a:tabLst/>
              <a:defRPr sz="3200" b="0" i="0" u="none" strike="noStrike" cap="none" spc="0" baseline="0">
                <a:solidFill>
                  <a:srgbClr val="25167A"/>
                </a:solidFill>
                <a:uFillTx/>
                <a:latin typeface="Arial"/>
                <a:ea typeface="Arial"/>
                <a:cs typeface="Arial"/>
                <a:sym typeface="Arial"/>
              </a:defRPr>
            </a:lvl3pPr>
            <a:lvl4pPr marL="1223999" marR="0" indent="-575999" algn="l" defTabSz="914400" latinLnBrk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25167A"/>
              </a:buClr>
              <a:buSzPct val="140000"/>
              <a:buFont typeface="Arial"/>
              <a:buChar char="•"/>
              <a:tabLst/>
              <a:defRPr sz="3200" b="0" i="0" u="none" strike="noStrike" cap="none" spc="0" baseline="0">
                <a:solidFill>
                  <a:srgbClr val="25167A"/>
                </a:solidFill>
                <a:uFillTx/>
                <a:latin typeface="Arial"/>
                <a:ea typeface="Arial"/>
                <a:cs typeface="Arial"/>
                <a:sym typeface="Arial"/>
              </a:defRPr>
            </a:lvl4pPr>
            <a:lvl5pPr marL="1439999" marR="0" indent="-575999" algn="l" defTabSz="914400" latinLnBrk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25167A"/>
              </a:buClr>
              <a:buSzPct val="140000"/>
              <a:buFont typeface="Arial"/>
              <a:buChar char="•"/>
              <a:tabLst/>
              <a:defRPr sz="3200" b="0" i="0" u="none" strike="noStrike" cap="none" spc="0" baseline="0">
                <a:solidFill>
                  <a:srgbClr val="25167A"/>
                </a:solidFill>
                <a:uFillTx/>
                <a:latin typeface="Arial"/>
                <a:ea typeface="Arial"/>
                <a:cs typeface="Arial"/>
                <a:sym typeface="Arial"/>
              </a:defRPr>
            </a:lvl5pPr>
            <a:lvl6pPr marL="2217420" marR="0" indent="-502920" algn="l" defTabSz="1285875" latinLnBrk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4400" b="0" i="0" u="none" strike="noStrike" cap="none" spc="0" baseline="0">
                <a:solidFill>
                  <a:srgbClr val="FFFFFF"/>
                </a:solidFill>
                <a:uFillTx/>
                <a:latin typeface="Arial"/>
                <a:ea typeface="Arial"/>
                <a:cs typeface="Arial"/>
                <a:sym typeface="Arial"/>
              </a:defRPr>
            </a:lvl6pPr>
            <a:lvl7pPr marL="2560320" marR="0" indent="-502920" algn="l" defTabSz="1285875" latinLnBrk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4400" b="0" i="0" u="none" strike="noStrike" cap="none" spc="0" baseline="0">
                <a:solidFill>
                  <a:srgbClr val="FFFFFF"/>
                </a:solidFill>
                <a:uFillTx/>
                <a:latin typeface="Arial"/>
                <a:ea typeface="Arial"/>
                <a:cs typeface="Arial"/>
                <a:sym typeface="Arial"/>
              </a:defRPr>
            </a:lvl7pPr>
            <a:lvl8pPr marL="2903220" marR="0" indent="-502920" algn="l" defTabSz="1285875" latinLnBrk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4400" b="0" i="0" u="none" strike="noStrike" cap="none" spc="0" baseline="0">
                <a:solidFill>
                  <a:srgbClr val="FFFFFF"/>
                </a:solidFill>
                <a:uFillTx/>
                <a:latin typeface="Arial"/>
                <a:ea typeface="Arial"/>
                <a:cs typeface="Arial"/>
                <a:sym typeface="Arial"/>
              </a:defRPr>
            </a:lvl8pPr>
            <a:lvl9pPr marL="3246120" marR="0" indent="-502920" algn="l" defTabSz="1285875" latinLnBrk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4400" b="0" i="0" u="none" strike="noStrike" cap="none" spc="0" baseline="0">
                <a:solidFill>
                  <a:srgbClr val="FFFFFF"/>
                </a:solidFill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 hangingPunct="1">
              <a:buFont typeface="Arial"/>
              <a:buNone/>
            </a:pPr>
            <a:r>
              <a:rPr lang="en-NL" sz="7200" dirty="0"/>
              <a:t>‘Paris’</a:t>
            </a:r>
          </a:p>
        </p:txBody>
      </p:sp>
      <p:pic>
        <p:nvPicPr>
          <p:cNvPr id="6" name="Picture 2" descr="Eiffeltoren">
            <a:extLst>
              <a:ext uri="{FF2B5EF4-FFF2-40B4-BE49-F238E27FC236}">
                <a16:creationId xmlns:a16="http://schemas.microsoft.com/office/drawing/2014/main" id="{37FEE874-D7AA-CDC8-F8CF-D504BD354E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42101" y="4646773"/>
            <a:ext cx="2915156" cy="5391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0C25A1D-C36C-B813-A552-630A25492B45}"/>
              </a:ext>
            </a:extLst>
          </p:cNvPr>
          <p:cNvSpPr txBox="1"/>
          <p:nvPr/>
        </p:nvSpPr>
        <p:spPr>
          <a:xfrm>
            <a:off x="1946987" y="10823552"/>
            <a:ext cx="19790228" cy="88293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NL" sz="4800" dirty="0"/>
              <a:t>‘vector embeddings’ </a:t>
            </a:r>
            <a:endParaRPr kumimoji="0" lang="en-NL" sz="4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3F3F5F-AA06-4E85-7316-E75E6FA2B4CE}"/>
              </a:ext>
            </a:extLst>
          </p:cNvPr>
          <p:cNvSpPr txBox="1"/>
          <p:nvPr/>
        </p:nvSpPr>
        <p:spPr>
          <a:xfrm>
            <a:off x="1223239" y="12656059"/>
            <a:ext cx="17460551" cy="6367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R</a:t>
            </a:r>
            <a:r>
              <a:rPr kumimoji="0" lang="en-NL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ead more: </a:t>
            </a:r>
            <a:r>
              <a:rPr kumimoji="0" lang="en-GB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https://</a:t>
            </a:r>
            <a:r>
              <a:rPr kumimoji="0" lang="en-GB" sz="32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www.geeksforgeeks.org</a:t>
            </a:r>
            <a:r>
              <a:rPr kumimoji="0" lang="en-GB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/what-are-embeddings-in-machine-learning/</a:t>
            </a:r>
            <a:endParaRPr kumimoji="0" lang="en-NL" sz="3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87346716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8" grpId="0"/>
      <p:bldP spid="8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Titel 2"/>
          <p:cNvSpPr txBox="1">
            <a:spLocks noGrp="1"/>
          </p:cNvSpPr>
          <p:nvPr>
            <p:ph type="title"/>
          </p:nvPr>
        </p:nvSpPr>
        <p:spPr>
          <a:xfrm>
            <a:off x="855603" y="708705"/>
            <a:ext cx="21292727" cy="2955619"/>
          </a:xfrm>
          <a:prstGeom prst="rect">
            <a:avLst/>
          </a:prstGeom>
        </p:spPr>
        <p:txBody>
          <a:bodyPr/>
          <a:lstStyle/>
          <a:p>
            <a:r>
              <a:rPr lang="nl-NL" dirty="0" err="1"/>
              <a:t>ollama</a:t>
            </a:r>
            <a:r>
              <a:rPr lang="nl-NL" dirty="0"/>
              <a:t> </a:t>
            </a:r>
            <a:r>
              <a:rPr lang="nl-NL" dirty="0" err="1"/>
              <a:t>meetups</a:t>
            </a:r>
            <a:r>
              <a:rPr lang="nl-NL" dirty="0"/>
              <a:t> 3rd </a:t>
            </a:r>
            <a:r>
              <a:rPr lang="nl-NL" dirty="0" err="1"/>
              <a:t>wednesday</a:t>
            </a:r>
            <a:endParaRPr dirty="0"/>
          </a:p>
        </p:txBody>
      </p:sp>
      <p:sp>
        <p:nvSpPr>
          <p:cNvPr id="243" name="Tijdelijke aanduiding voor tekst 3"/>
          <p:cNvSpPr txBox="1">
            <a:spLocks noGrp="1"/>
          </p:cNvSpPr>
          <p:nvPr>
            <p:ph type="body" idx="1"/>
          </p:nvPr>
        </p:nvSpPr>
        <p:spPr>
          <a:xfrm>
            <a:off x="855603" y="2678726"/>
            <a:ext cx="21276735" cy="10408113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103680" lvl="2" indent="0" defTabSz="566927">
              <a:buNone/>
              <a:defRPr sz="3968"/>
            </a:pPr>
            <a:r>
              <a:rPr lang="en-NL" sz="3900" b="1" dirty="0"/>
              <a:t>17 april : Introduction</a:t>
            </a:r>
          </a:p>
          <a:p>
            <a:pPr marL="675180" lvl="2" indent="-571500" defTabSz="566927">
              <a:buFontTx/>
              <a:buChar char="-"/>
              <a:defRPr sz="3968"/>
            </a:pPr>
            <a:r>
              <a:rPr lang="en-GB" sz="3900" dirty="0"/>
              <a:t>S</a:t>
            </a:r>
            <a:r>
              <a:rPr lang="en-NL" sz="3900" dirty="0"/>
              <a:t>tarting with ollama</a:t>
            </a:r>
          </a:p>
          <a:p>
            <a:pPr marL="675180" lvl="2" indent="-571500" defTabSz="566927">
              <a:buFontTx/>
              <a:buChar char="-"/>
              <a:defRPr sz="3968"/>
            </a:pPr>
            <a:r>
              <a:rPr lang="en-NL" sz="3900" dirty="0"/>
              <a:t>Program with ollama and Python</a:t>
            </a:r>
          </a:p>
          <a:p>
            <a:pPr marL="675180" lvl="2" indent="-571500" defTabSz="566927">
              <a:buFontTx/>
              <a:buChar char="-"/>
              <a:defRPr sz="3968"/>
            </a:pPr>
            <a:r>
              <a:rPr lang="en-GB" sz="3900" dirty="0"/>
              <a:t>Challenges, your ideas and show &amp; tell</a:t>
            </a:r>
            <a:endParaRPr lang="en-NL" sz="3900" dirty="0"/>
          </a:p>
          <a:p>
            <a:pPr marL="103680" lvl="2" indent="0" defTabSz="566927">
              <a:buNone/>
              <a:defRPr sz="3968"/>
            </a:pPr>
            <a:endParaRPr lang="en-NL" sz="3900" b="1" dirty="0"/>
          </a:p>
          <a:p>
            <a:pPr marL="103680" lvl="2" indent="0" defTabSz="566927">
              <a:buNone/>
              <a:defRPr sz="3968"/>
            </a:pPr>
            <a:r>
              <a:rPr lang="en-NL" sz="3900" b="1" strike="sngStrike" dirty="0"/>
              <a:t>15 May </a:t>
            </a:r>
            <a:r>
              <a:rPr lang="en-NL" sz="3900" b="1" dirty="0"/>
              <a:t>=&gt; 29 May </a:t>
            </a:r>
          </a:p>
          <a:p>
            <a:pPr marL="675180" lvl="2" indent="-571500" defTabSz="566927">
              <a:buFontTx/>
              <a:buChar char="-"/>
              <a:defRPr sz="3968"/>
            </a:pPr>
            <a:r>
              <a:rPr lang="en-NL" sz="3900" dirty="0"/>
              <a:t>Recap of first meetup &amp; fresh start for newcomers</a:t>
            </a:r>
          </a:p>
          <a:p>
            <a:pPr marL="675180" lvl="2" indent="-571500" defTabSz="566927">
              <a:buFontTx/>
              <a:buChar char="-"/>
              <a:defRPr sz="3968"/>
            </a:pPr>
            <a:r>
              <a:rPr lang="en-NL" sz="3900" dirty="0"/>
              <a:t>Bring your own model </a:t>
            </a:r>
          </a:p>
          <a:p>
            <a:pPr marL="675180" lvl="2" indent="-571500" defTabSz="566927">
              <a:buFontTx/>
              <a:buChar char="-"/>
              <a:defRPr sz="3968"/>
            </a:pPr>
            <a:r>
              <a:rPr lang="en-NL" sz="3900" dirty="0"/>
              <a:t>Vision-Language Models  (VLM’s)</a:t>
            </a:r>
          </a:p>
          <a:p>
            <a:pPr marL="675180" lvl="2" indent="-571500" defTabSz="566927">
              <a:buFontTx/>
              <a:buChar char="-"/>
              <a:defRPr sz="3968"/>
            </a:pPr>
            <a:r>
              <a:rPr lang="en-NL" sz="3900" dirty="0"/>
              <a:t>“Chat with your document” – using Langchain (aka RAG)</a:t>
            </a:r>
          </a:p>
          <a:p>
            <a:pPr marL="103680" lvl="2" indent="0" defTabSz="566927">
              <a:buNone/>
              <a:defRPr sz="3968"/>
            </a:pPr>
            <a:r>
              <a:rPr lang="en-NL" sz="3900" dirty="0"/>
              <a:t>- 	 Challenges, your ideas and show &amp; tell</a:t>
            </a:r>
          </a:p>
          <a:p>
            <a:pPr marL="103680" lvl="2" indent="0" defTabSz="566927">
              <a:buNone/>
              <a:defRPr sz="3968"/>
            </a:pPr>
            <a:endParaRPr lang="en-NL" sz="3900" b="1" dirty="0"/>
          </a:p>
          <a:p>
            <a:pPr marL="103680" lvl="2" indent="0" defTabSz="566927">
              <a:buNone/>
              <a:defRPr sz="3968"/>
            </a:pPr>
            <a:r>
              <a:rPr lang="en-NL" sz="3900" b="1" dirty="0"/>
              <a:t>19 June:</a:t>
            </a:r>
          </a:p>
          <a:p>
            <a:pPr marL="675180" lvl="2" indent="-571500" defTabSz="566927">
              <a:buFontTx/>
              <a:buChar char="-"/>
              <a:defRPr sz="3968"/>
            </a:pPr>
            <a:r>
              <a:rPr lang="en-GB" sz="3900" dirty="0"/>
              <a:t>Recap</a:t>
            </a:r>
          </a:p>
          <a:p>
            <a:pPr marL="675180" lvl="2" indent="-571500" defTabSz="566927">
              <a:buFontTx/>
              <a:buChar char="-"/>
              <a:defRPr sz="3968"/>
            </a:pPr>
            <a:r>
              <a:rPr lang="en-NL" sz="3900" dirty="0"/>
              <a:t>Speech to text &amp; Text to speech</a:t>
            </a:r>
          </a:p>
          <a:p>
            <a:pPr marL="675180" lvl="2" indent="-571500" defTabSz="566927">
              <a:buFontTx/>
              <a:buChar char="-"/>
              <a:defRPr sz="3968"/>
            </a:pPr>
            <a:r>
              <a:rPr lang="en-NL" sz="3900" dirty="0"/>
              <a:t>Front-end</a:t>
            </a:r>
          </a:p>
          <a:p>
            <a:pPr marL="675180" lvl="2" indent="-571500" defTabSz="566927">
              <a:buFontTx/>
              <a:buChar char="-"/>
              <a:defRPr sz="3968"/>
            </a:pPr>
            <a:r>
              <a:rPr lang="en-NL" sz="3900" dirty="0"/>
              <a:t>Challenges, your ideas and show &amp; tell</a:t>
            </a:r>
          </a:p>
        </p:txBody>
      </p:sp>
      <p:sp>
        <p:nvSpPr>
          <p:cNvPr id="245" name="Tijdelijke aanduiding voor dianummer 3"/>
          <p:cNvSpPr txBox="1">
            <a:spLocks noGrp="1"/>
          </p:cNvSpPr>
          <p:nvPr>
            <p:ph type="sldNum" sz="quarter" idx="2"/>
          </p:nvPr>
        </p:nvSpPr>
        <p:spPr>
          <a:xfrm>
            <a:off x="883399" y="12583778"/>
            <a:ext cx="383678" cy="503062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3</a:t>
            </a:fld>
            <a:endParaRPr/>
          </a:p>
        </p:txBody>
      </p:sp>
      <p:pic>
        <p:nvPicPr>
          <p:cNvPr id="3" name="Picture 2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67087236-E72A-EA3A-E7ED-063A55DA09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79201" y="479104"/>
            <a:ext cx="2754249" cy="1505656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C17930-7D28-C013-F752-ACA114BEC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4912" y="1375724"/>
            <a:ext cx="21852022" cy="1914117"/>
          </a:xfrm>
        </p:spPr>
        <p:txBody>
          <a:bodyPr>
            <a:normAutofit fontScale="90000"/>
          </a:bodyPr>
          <a:lstStyle/>
          <a:p>
            <a:r>
              <a:rPr lang="en-NL" dirty="0"/>
              <a:t>We use an ‘embedding model’ and compare the vectors. Vectors capture the meaning.</a:t>
            </a:r>
            <a:endParaRPr lang="en-NL" sz="3100" dirty="0"/>
          </a:p>
        </p:txBody>
      </p:sp>
      <p:pic>
        <p:nvPicPr>
          <p:cNvPr id="9" name="Picture 2" descr="Eiffeltoren">
            <a:extLst>
              <a:ext uri="{FF2B5EF4-FFF2-40B4-BE49-F238E27FC236}">
                <a16:creationId xmlns:a16="http://schemas.microsoft.com/office/drawing/2014/main" id="{7FE24915-EF41-ACB5-613C-666B427F6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6583" y="6414049"/>
            <a:ext cx="1905617" cy="352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Afbeelding">
            <a:extLst>
              <a:ext uri="{FF2B5EF4-FFF2-40B4-BE49-F238E27FC236}">
                <a16:creationId xmlns:a16="http://schemas.microsoft.com/office/drawing/2014/main" id="{F7743C83-5516-555E-2EAA-18D73A2A6C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719" t="65394" r="39619" b="18134"/>
          <a:stretch/>
        </p:blipFill>
        <p:spPr bwMode="auto">
          <a:xfrm>
            <a:off x="8354262" y="7469963"/>
            <a:ext cx="1905617" cy="1777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ight Arrow 14">
            <a:extLst>
              <a:ext uri="{FF2B5EF4-FFF2-40B4-BE49-F238E27FC236}">
                <a16:creationId xmlns:a16="http://schemas.microsoft.com/office/drawing/2014/main" id="{446459A9-6AA8-0F34-79BE-C4243695D20F}"/>
              </a:ext>
            </a:extLst>
          </p:cNvPr>
          <p:cNvSpPr/>
          <p:nvPr/>
        </p:nvSpPr>
        <p:spPr>
          <a:xfrm flipV="1">
            <a:off x="6273410" y="8203592"/>
            <a:ext cx="1263274" cy="273110"/>
          </a:xfrm>
          <a:prstGeom prst="rightArrow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L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72A3CE20-BA57-EB4F-7658-62AFA0A4C721}"/>
              </a:ext>
            </a:extLst>
          </p:cNvPr>
          <p:cNvSpPr/>
          <p:nvPr/>
        </p:nvSpPr>
        <p:spPr>
          <a:xfrm flipV="1">
            <a:off x="10798364" y="8217037"/>
            <a:ext cx="1263274" cy="273110"/>
          </a:xfrm>
          <a:prstGeom prst="rightArrow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L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52A71F26-DCFC-F393-E30B-7E4037BDF35B}"/>
              </a:ext>
            </a:extLst>
          </p:cNvPr>
          <p:cNvSpPr/>
          <p:nvPr/>
        </p:nvSpPr>
        <p:spPr>
          <a:xfrm>
            <a:off x="12650923" y="7913300"/>
            <a:ext cx="4519477" cy="772551"/>
          </a:xfrm>
          <a:prstGeom prst="roundRect">
            <a:avLst/>
          </a:prstGeom>
          <a:solidFill>
            <a:schemeClr val="bg2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NL" sz="3600" b="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Neue Medium"/>
              </a:rPr>
              <a:t>[0.5, 0.3, …, 0.7]</a:t>
            </a:r>
            <a:endParaRPr kumimoji="0" lang="en-NL" sz="36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D41D6B35-7D10-F313-22EE-CBF5F5B09B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12063" y="11113049"/>
            <a:ext cx="3874656" cy="124883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NL" sz="7200" dirty="0"/>
              <a:t>‘Paris’</a:t>
            </a:r>
          </a:p>
        </p:txBody>
      </p:sp>
      <p:pic>
        <p:nvPicPr>
          <p:cNvPr id="19" name="Picture 2" descr="Afbeelding">
            <a:extLst>
              <a:ext uri="{FF2B5EF4-FFF2-40B4-BE49-F238E27FC236}">
                <a16:creationId xmlns:a16="http://schemas.microsoft.com/office/drawing/2014/main" id="{DC889BB4-B28E-6DC2-4779-9C47A2DD4C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719" t="65394" r="39619" b="18134"/>
          <a:stretch/>
        </p:blipFill>
        <p:spPr bwMode="auto">
          <a:xfrm rot="10800000">
            <a:off x="8333941" y="10848890"/>
            <a:ext cx="1905617" cy="1777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ight Arrow 19">
            <a:extLst>
              <a:ext uri="{FF2B5EF4-FFF2-40B4-BE49-F238E27FC236}">
                <a16:creationId xmlns:a16="http://schemas.microsoft.com/office/drawing/2014/main" id="{DBDBC367-0A2F-A7AA-7972-0F75E487BD40}"/>
              </a:ext>
            </a:extLst>
          </p:cNvPr>
          <p:cNvSpPr/>
          <p:nvPr/>
        </p:nvSpPr>
        <p:spPr>
          <a:xfrm flipV="1">
            <a:off x="6251454" y="11600910"/>
            <a:ext cx="1263274" cy="273110"/>
          </a:xfrm>
          <a:prstGeom prst="rightArrow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L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7BB183A4-786D-51D7-0DCC-817FB535D919}"/>
              </a:ext>
            </a:extLst>
          </p:cNvPr>
          <p:cNvSpPr/>
          <p:nvPr/>
        </p:nvSpPr>
        <p:spPr>
          <a:xfrm flipV="1">
            <a:off x="10649408" y="11639755"/>
            <a:ext cx="1263274" cy="273110"/>
          </a:xfrm>
          <a:prstGeom prst="rightArrow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L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5CD13167-3EAD-D608-E7E8-13C287EA91B2}"/>
              </a:ext>
            </a:extLst>
          </p:cNvPr>
          <p:cNvSpPr/>
          <p:nvPr/>
        </p:nvSpPr>
        <p:spPr>
          <a:xfrm>
            <a:off x="12727419" y="11278879"/>
            <a:ext cx="4519477" cy="772551"/>
          </a:xfrm>
          <a:prstGeom prst="roundRect">
            <a:avLst/>
          </a:prstGeom>
          <a:solidFill>
            <a:schemeClr val="bg2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NL" sz="3600" b="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Neue Medium"/>
              </a:rPr>
              <a:t>[0.4, 0.3, …, 0.6]</a:t>
            </a:r>
            <a:endParaRPr kumimoji="0" lang="en-NL" sz="36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26" name="Right Brace 25">
            <a:extLst>
              <a:ext uri="{FF2B5EF4-FFF2-40B4-BE49-F238E27FC236}">
                <a16:creationId xmlns:a16="http://schemas.microsoft.com/office/drawing/2014/main" id="{6445813D-692C-50FF-1AAE-C858B94D2F44}"/>
              </a:ext>
            </a:extLst>
          </p:cNvPr>
          <p:cNvSpPr/>
          <p:nvPr/>
        </p:nvSpPr>
        <p:spPr>
          <a:xfrm>
            <a:off x="17744132" y="8267838"/>
            <a:ext cx="721667" cy="3469628"/>
          </a:xfrm>
          <a:prstGeom prst="rightBrac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L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5541E1-C02E-8464-EB36-144EFA654517}"/>
              </a:ext>
            </a:extLst>
          </p:cNvPr>
          <p:cNvSpPr txBox="1"/>
          <p:nvPr/>
        </p:nvSpPr>
        <p:spPr>
          <a:xfrm>
            <a:off x="18465799" y="9684296"/>
            <a:ext cx="3784600" cy="6367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NL" sz="3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Compare vectors</a:t>
            </a:r>
          </a:p>
        </p:txBody>
      </p:sp>
    </p:spTree>
    <p:extLst>
      <p:ext uri="{BB962C8B-B14F-4D97-AF65-F5344CB8AC3E}">
        <p14:creationId xmlns:p14="http://schemas.microsoft.com/office/powerpoint/2010/main" val="38310149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build="p" animBg="1"/>
      <p:bldP spid="20" grpId="0" animBg="1"/>
      <p:bldP spid="21" grpId="0" animBg="1"/>
      <p:bldP spid="22" grpId="0" animBg="1"/>
      <p:bldP spid="26" grpId="0" animBg="1"/>
      <p:bldP spid="2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4A457612-CE55-485F-F82B-5BD98E658472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Footer Placeholder 1">
            <a:extLst>
              <a:ext uri="{FF2B5EF4-FFF2-40B4-BE49-F238E27FC236}">
                <a16:creationId xmlns:a16="http://schemas.microsoft.com/office/drawing/2014/main" id="{A947B418-F3F3-E5B3-F3BC-8BDA5B999C3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0" cy="0"/>
          </a:xfr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indent="2286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indent="4572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indent="6858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indent="9144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indent="11430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indent="13716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indent="16002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indent="18288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>
              <a:defRPr/>
            </a:pPr>
            <a:r>
              <a:rPr lang="nl-NL"/>
              <a:t>Titel presentatie</a:t>
            </a:r>
            <a:endParaRPr lang="nl-NL" dirty="0"/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55D8168E-B04E-620F-E368-A1763EA48BD5}"/>
              </a:ext>
            </a:extLst>
          </p:cNvPr>
          <p:cNvSpPr txBox="1">
            <a:spLocks/>
          </p:cNvSpPr>
          <p:nvPr/>
        </p:nvSpPr>
        <p:spPr>
          <a:xfrm>
            <a:off x="27622500" y="17519445"/>
            <a:ext cx="689289" cy="715578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indent="2286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indent="4572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indent="6858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indent="9144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indent="11430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indent="13716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indent="16002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indent="18288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fld id="{49004725-3891-F142-B776-4F4F06198762}" type="slidenum">
              <a:rPr lang="nl-NL" smtClean="0"/>
              <a:pPr/>
              <a:t>31</a:t>
            </a:fld>
            <a:endParaRPr lang="nl-NL" dirty="0"/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4B38B847-B933-1B54-42CA-B86BCCA81AEE}"/>
              </a:ext>
            </a:extLst>
          </p:cNvPr>
          <p:cNvSpPr txBox="1">
            <a:spLocks/>
          </p:cNvSpPr>
          <p:nvPr/>
        </p:nvSpPr>
        <p:spPr>
          <a:xfrm>
            <a:off x="1166865" y="2184408"/>
            <a:ext cx="22656800" cy="29556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 marL="0" marR="0" indent="0" algn="l" defTabSz="9144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000" b="1" i="0" u="none" strike="noStrike" cap="none" spc="0" baseline="0">
                <a:solidFill>
                  <a:srgbClr val="25167A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0" algn="l" defTabSz="1285875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600" b="1" i="0" u="none" strike="noStrike" cap="none" spc="0" baseline="0">
                <a:solidFill>
                  <a:srgbClr val="FFFFFF"/>
                </a:solidFill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0" algn="l" defTabSz="1285875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600" b="1" i="0" u="none" strike="noStrike" cap="none" spc="0" baseline="0">
                <a:solidFill>
                  <a:srgbClr val="FFFFFF"/>
                </a:solidFill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0" algn="l" defTabSz="1285875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600" b="1" i="0" u="none" strike="noStrike" cap="none" spc="0" baseline="0">
                <a:solidFill>
                  <a:srgbClr val="FFFFFF"/>
                </a:solidFill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0" algn="l" defTabSz="1285875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600" b="1" i="0" u="none" strike="noStrike" cap="none" spc="0" baseline="0">
                <a:solidFill>
                  <a:srgbClr val="FFFFFF"/>
                </a:solidFill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342900" algn="l" defTabSz="1285875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600" b="1" i="0" u="none" strike="noStrike" cap="none" spc="0" baseline="0">
                <a:solidFill>
                  <a:srgbClr val="FFFFFF"/>
                </a:solidFill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685800" algn="l" defTabSz="1285875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600" b="1" i="0" u="none" strike="noStrike" cap="none" spc="0" baseline="0">
                <a:solidFill>
                  <a:srgbClr val="FFFFFF"/>
                </a:solidFill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1028700" algn="l" defTabSz="1285875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600" b="1" i="0" u="none" strike="noStrike" cap="none" spc="0" baseline="0">
                <a:solidFill>
                  <a:srgbClr val="FFFFFF"/>
                </a:solidFill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1371600" algn="l" defTabSz="1285875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600" b="1" i="0" u="none" strike="noStrike" cap="none" spc="0" baseline="0">
                <a:solidFill>
                  <a:srgbClr val="FFFFFF"/>
                </a:solidFill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hangingPunct="1"/>
            <a:r>
              <a:rPr lang="en-NL" dirty="0"/>
              <a:t>Texts and images in vector space</a:t>
            </a:r>
          </a:p>
        </p:txBody>
      </p:sp>
      <p:pic>
        <p:nvPicPr>
          <p:cNvPr id="8" name="Picture 2" descr="Vectors Example">
            <a:extLst>
              <a:ext uri="{FF2B5EF4-FFF2-40B4-BE49-F238E27FC236}">
                <a16:creationId xmlns:a16="http://schemas.microsoft.com/office/drawing/2014/main" id="{ED1B4DE8-135B-22CA-80BD-4D6E721DCC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0736" y="3893745"/>
            <a:ext cx="9255270" cy="763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7FD3B-AF1A-4B44-A226-FAACA2E01ED7}"/>
              </a:ext>
            </a:extLst>
          </p:cNvPr>
          <p:cNvSpPr txBox="1"/>
          <p:nvPr/>
        </p:nvSpPr>
        <p:spPr>
          <a:xfrm>
            <a:off x="-127000" y="12053588"/>
            <a:ext cx="20751800" cy="88293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NL" sz="4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Words and images with same meaning are close in vector space.</a:t>
            </a:r>
          </a:p>
        </p:txBody>
      </p:sp>
    </p:spTree>
    <p:extLst>
      <p:ext uri="{BB962C8B-B14F-4D97-AF65-F5344CB8AC3E}">
        <p14:creationId xmlns:p14="http://schemas.microsoft.com/office/powerpoint/2010/main" val="3403589600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79A37A-D125-4263-397A-8B32507AF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598" y="2653549"/>
            <a:ext cx="21747019" cy="2955619"/>
          </a:xfrm>
        </p:spPr>
        <p:txBody>
          <a:bodyPr>
            <a:normAutofit fontScale="90000"/>
          </a:bodyPr>
          <a:lstStyle/>
          <a:p>
            <a:r>
              <a:rPr lang="en-NL" sz="8000" dirty="0"/>
              <a:t>The ‘embeddings model’ we use is OpenAI CLIP</a:t>
            </a:r>
            <a:br>
              <a:rPr lang="en-NL" dirty="0"/>
            </a:br>
            <a:r>
              <a:rPr lang="en-GB" sz="4800" dirty="0"/>
              <a:t>Contrastive Language-Image Pre-training</a:t>
            </a:r>
            <a:endParaRPr lang="en-NL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0D1F29-8D2D-1842-41BD-F945EF8E48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Trained on 400 million pairs of images with text captions</a:t>
            </a:r>
          </a:p>
          <a:p>
            <a:r>
              <a:rPr lang="en-GB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Gepubliceerd</a:t>
            </a:r>
            <a:r>
              <a:rPr lang="en-GB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in 2021 </a:t>
            </a:r>
            <a:r>
              <a:rPr lang="en-GB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tegelij</a:t>
            </a:r>
            <a:r>
              <a:rPr lang="en-GB" dirty="0" err="1">
                <a:solidFill>
                  <a:srgbClr val="202122"/>
                </a:solidFill>
                <a:latin typeface="Arial" panose="020B0604020202020204" pitchFamily="34" charset="0"/>
              </a:rPr>
              <a:t>k</a:t>
            </a:r>
            <a:r>
              <a:rPr lang="en-GB" dirty="0">
                <a:solidFill>
                  <a:srgbClr val="202122"/>
                </a:solidFill>
                <a:latin typeface="Arial" panose="020B0604020202020204" pitchFamily="34" charset="0"/>
              </a:rPr>
              <a:t> met Dall-e</a:t>
            </a:r>
          </a:p>
          <a:p>
            <a:endParaRPr lang="en-GB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r>
              <a:rPr lang="en-GB" dirty="0">
                <a:solidFill>
                  <a:srgbClr val="202122"/>
                </a:solidFill>
                <a:latin typeface="Arial" panose="020B0604020202020204" pitchFamily="34" charset="0"/>
              </a:rPr>
              <a:t>Use CLIP to describe images =&gt; ‘</a:t>
            </a:r>
            <a:r>
              <a:rPr lang="en-GB" b="1" dirty="0">
                <a:solidFill>
                  <a:srgbClr val="202122"/>
                </a:solidFill>
                <a:latin typeface="Arial" panose="020B0604020202020204" pitchFamily="34" charset="0"/>
              </a:rPr>
              <a:t>image2text’ </a:t>
            </a:r>
          </a:p>
          <a:p>
            <a:r>
              <a:rPr lang="en-GB" dirty="0">
                <a:solidFill>
                  <a:srgbClr val="202122"/>
                </a:solidFill>
                <a:latin typeface="Arial" panose="020B0604020202020204" pitchFamily="34" charset="0"/>
              </a:rPr>
              <a:t>Dall-e is the reverse =&gt; </a:t>
            </a:r>
            <a:r>
              <a:rPr lang="en-GB" b="1" dirty="0">
                <a:solidFill>
                  <a:srgbClr val="202122"/>
                </a:solidFill>
                <a:latin typeface="Arial" panose="020B0604020202020204" pitchFamily="34" charset="0"/>
              </a:rPr>
              <a:t>text2image</a:t>
            </a:r>
            <a:endParaRPr lang="en-GB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endParaRPr lang="en-NL" dirty="0"/>
          </a:p>
          <a:p>
            <a:pPr marL="0" indent="0">
              <a:buNone/>
            </a:pPr>
            <a:r>
              <a:rPr lang="en-NL" dirty="0"/>
              <a:t>Sources:</a:t>
            </a:r>
          </a:p>
          <a:p>
            <a:r>
              <a:rPr lang="en-GB" dirty="0">
                <a:hlinkClick r:id="rId2"/>
              </a:rPr>
              <a:t>https://github.com/OpenAI/CLIP</a:t>
            </a:r>
            <a:endParaRPr lang="en-GB" dirty="0"/>
          </a:p>
          <a:p>
            <a:r>
              <a:rPr lang="en-GB" dirty="0">
                <a:hlinkClick r:id="rId3"/>
              </a:rPr>
              <a:t>https://openai.com/research/clip</a:t>
            </a:r>
            <a:endParaRPr lang="en-GB" dirty="0"/>
          </a:p>
          <a:p>
            <a:r>
              <a:rPr lang="en-GB" dirty="0">
                <a:hlinkClick r:id="rId4"/>
              </a:rPr>
              <a:t>https://platform.openai.com/docs/guides/embeddings/what-are-embeddings</a:t>
            </a:r>
            <a:r>
              <a:rPr lang="en-GB" dirty="0"/>
              <a:t> </a:t>
            </a:r>
            <a:r>
              <a:rPr lang="en-NL" dirty="0"/>
              <a:t> </a:t>
            </a:r>
          </a:p>
          <a:p>
            <a:endParaRPr lang="en-NL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6A1E9216-E9E4-8127-0B32-4DB22F5F9BBE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14FA4E-BC25-6F03-DA8F-B7D921DE19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72303" y="4131358"/>
            <a:ext cx="6581298" cy="9219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699265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79A37A-D125-4263-397A-8B32507AF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NL" sz="8000" dirty="0"/>
              <a:t>We will use OpenAI’s CLIP with text-image pairs</a:t>
            </a:r>
            <a:br>
              <a:rPr lang="en-NL" dirty="0"/>
            </a:br>
            <a:r>
              <a:rPr lang="en-GB" sz="4800" dirty="0"/>
              <a:t>Contrastive Language-Image Pre-training</a:t>
            </a:r>
            <a:endParaRPr lang="en-NL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0D1F29-8D2D-1842-41BD-F945EF8E48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50716" y="5651254"/>
            <a:ext cx="13049393" cy="6434668"/>
          </a:xfrm>
        </p:spPr>
        <p:txBody>
          <a:bodyPr>
            <a:normAutofit fontScale="92500"/>
          </a:bodyPr>
          <a:lstStyle/>
          <a:p>
            <a:r>
              <a:rPr lang="en-GB" sz="48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Pairs of captions with images</a:t>
            </a:r>
          </a:p>
          <a:p>
            <a:r>
              <a:rPr lang="en-GB" sz="48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Trained on 400 million pairs. Published in 2021.</a:t>
            </a:r>
            <a:endParaRPr lang="en-GB" sz="4800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endParaRPr lang="en-GB" sz="4800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r>
              <a:rPr lang="en-GB" sz="4800" dirty="0">
                <a:solidFill>
                  <a:srgbClr val="202122"/>
                </a:solidFill>
                <a:latin typeface="Arial" panose="020B0604020202020204" pitchFamily="34" charset="0"/>
              </a:rPr>
              <a:t>Use CLIP to describe images =&gt; ‘</a:t>
            </a:r>
            <a:r>
              <a:rPr lang="en-GB" sz="4800" b="1" dirty="0">
                <a:solidFill>
                  <a:srgbClr val="202122"/>
                </a:solidFill>
                <a:latin typeface="Arial" panose="020B0604020202020204" pitchFamily="34" charset="0"/>
              </a:rPr>
              <a:t>image2text’ </a:t>
            </a:r>
          </a:p>
          <a:p>
            <a:r>
              <a:rPr lang="en-GB" sz="4800" dirty="0">
                <a:solidFill>
                  <a:srgbClr val="202122"/>
                </a:solidFill>
                <a:latin typeface="Arial" panose="020B0604020202020204" pitchFamily="34" charset="0"/>
              </a:rPr>
              <a:t>Dall-e is the reverse =&gt; </a:t>
            </a:r>
            <a:r>
              <a:rPr lang="en-GB" sz="4800" b="1" dirty="0">
                <a:solidFill>
                  <a:srgbClr val="202122"/>
                </a:solidFill>
                <a:latin typeface="Arial" panose="020B0604020202020204" pitchFamily="34" charset="0"/>
              </a:rPr>
              <a:t>text2image</a:t>
            </a:r>
            <a:endParaRPr lang="en-GB" sz="4800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endParaRPr lang="en-NL" dirty="0"/>
          </a:p>
          <a:p>
            <a:pPr marL="0" indent="0">
              <a:buNone/>
            </a:pPr>
            <a:r>
              <a:rPr lang="en-NL" dirty="0"/>
              <a:t>Sources:</a:t>
            </a:r>
          </a:p>
          <a:p>
            <a:r>
              <a:rPr lang="en-GB" dirty="0">
                <a:hlinkClick r:id="rId2"/>
              </a:rPr>
              <a:t>https://github.com/OpenAI/CLIP</a:t>
            </a:r>
            <a:endParaRPr lang="en-GB" dirty="0"/>
          </a:p>
          <a:p>
            <a:r>
              <a:rPr lang="en-GB" dirty="0">
                <a:hlinkClick r:id="rId3"/>
              </a:rPr>
              <a:t>https://openai.com/research/clip</a:t>
            </a:r>
            <a:endParaRPr lang="en-GB" dirty="0"/>
          </a:p>
          <a:p>
            <a:endParaRPr lang="en-NL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6A1E9216-E9E4-8127-0B32-4DB22F5F9BBE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en-NL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DFFF9BE-1DED-CC59-FCE1-F3E9091D0D64}"/>
              </a:ext>
            </a:extLst>
          </p:cNvPr>
          <p:cNvGrpSpPr/>
          <p:nvPr/>
        </p:nvGrpSpPr>
        <p:grpSpPr>
          <a:xfrm>
            <a:off x="1190170" y="4496384"/>
            <a:ext cx="5596630" cy="9219616"/>
            <a:chOff x="14956970" y="4131358"/>
            <a:chExt cx="5596630" cy="921961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F14FA4E-BC25-6F03-DA8F-B7D921DE19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8734"/>
            <a:stretch/>
          </p:blipFill>
          <p:spPr>
            <a:xfrm>
              <a:off x="17179635" y="4131358"/>
              <a:ext cx="3373965" cy="9219616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566F8FB-D6E0-36F8-1318-7E4F608FC08A}"/>
                </a:ext>
              </a:extLst>
            </p:cNvPr>
            <p:cNvSpPr txBox="1"/>
            <p:nvPr/>
          </p:nvSpPr>
          <p:spPr>
            <a:xfrm>
              <a:off x="14956970" y="5091238"/>
              <a:ext cx="2516577" cy="1621597"/>
            </a:xfrm>
            <a:prstGeom prst="rect">
              <a:avLst/>
            </a:prstGeom>
            <a:noFill/>
            <a:ln w="19050" cap="flat">
              <a:solidFill>
                <a:schemeClr val="accent1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GB" sz="32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Helvetica Neue"/>
                  <a:ea typeface="Helvetica Neue"/>
                  <a:cs typeface="Helvetica Neue"/>
                  <a:sym typeface="Helvetica Neue"/>
                </a:rPr>
                <a:t>T</a:t>
              </a:r>
              <a:r>
                <a:rPr kumimoji="0" lang="en-NL" sz="32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Helvetica Neue"/>
                  <a:ea typeface="Helvetica Neue"/>
                  <a:cs typeface="Helvetica Neue"/>
                  <a:sym typeface="Helvetica Neue"/>
                </a:rPr>
                <a:t>he Eiffeltower</a:t>
              </a:r>
            </a:p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NL" sz="32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Helvetica Neue"/>
                  <a:ea typeface="Helvetica Neue"/>
                  <a:cs typeface="Helvetica Neue"/>
                  <a:sym typeface="Helvetica Neue"/>
                </a:rPr>
                <a:t> is in Paris</a:t>
              </a:r>
            </a:p>
          </p:txBody>
        </p:sp>
        <p:pic>
          <p:nvPicPr>
            <p:cNvPr id="7" name="Picture 2" descr="Eiffeltoren">
              <a:extLst>
                <a:ext uri="{FF2B5EF4-FFF2-40B4-BE49-F238E27FC236}">
                  <a16:creationId xmlns:a16="http://schemas.microsoft.com/office/drawing/2014/main" id="{9CF013AC-7295-D871-074D-800F058EA7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515719" y="8717531"/>
              <a:ext cx="1905617" cy="35246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20522022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23EA3-4E8E-C3F1-4310-39F8316E0E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599" y="2653549"/>
            <a:ext cx="21292728" cy="1836499"/>
          </a:xfrm>
        </p:spPr>
        <p:txBody>
          <a:bodyPr/>
          <a:lstStyle/>
          <a:p>
            <a:r>
              <a:rPr lang="en-NL" dirty="0"/>
              <a:t>LLaVA: Vision Language Model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531F027-BFC3-54EA-D9C0-C22BEB942A82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Trapezium 4">
            <a:extLst>
              <a:ext uri="{FF2B5EF4-FFF2-40B4-BE49-F238E27FC236}">
                <a16:creationId xmlns:a16="http://schemas.microsoft.com/office/drawing/2014/main" id="{EE9C7505-416F-5CA1-9F31-1FD08435A12F}"/>
              </a:ext>
            </a:extLst>
          </p:cNvPr>
          <p:cNvSpPr/>
          <p:nvPr/>
        </p:nvSpPr>
        <p:spPr>
          <a:xfrm rot="5400000">
            <a:off x="5957633" y="6838662"/>
            <a:ext cx="2387600" cy="1150198"/>
          </a:xfrm>
          <a:prstGeom prst="trapezoid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NL" sz="3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Imae endoder</a:t>
            </a:r>
          </a:p>
        </p:txBody>
      </p:sp>
      <p:sp>
        <p:nvSpPr>
          <p:cNvPr id="6" name="Trapezium 5">
            <a:extLst>
              <a:ext uri="{FF2B5EF4-FFF2-40B4-BE49-F238E27FC236}">
                <a16:creationId xmlns:a16="http://schemas.microsoft.com/office/drawing/2014/main" id="{7648690E-8B28-3B65-2169-E9440C21F0A2}"/>
              </a:ext>
            </a:extLst>
          </p:cNvPr>
          <p:cNvSpPr/>
          <p:nvPr/>
        </p:nvSpPr>
        <p:spPr>
          <a:xfrm rot="5400000">
            <a:off x="5957633" y="9556549"/>
            <a:ext cx="2387600" cy="1721531"/>
          </a:xfrm>
          <a:prstGeom prst="trapezoid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NL" sz="3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prompt endoderLLM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035BABE-AA85-4D40-9CB3-465CAE9D3A1C}"/>
              </a:ext>
            </a:extLst>
          </p:cNvPr>
          <p:cNvSpPr/>
          <p:nvPr/>
        </p:nvSpPr>
        <p:spPr>
          <a:xfrm>
            <a:off x="8968548" y="8478157"/>
            <a:ext cx="2828253" cy="1067599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NL" sz="3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Link Image with text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1492FD7-B6A5-9FAA-5A14-FB63E906DF54}"/>
              </a:ext>
            </a:extLst>
          </p:cNvPr>
          <p:cNvSpPr/>
          <p:nvPr/>
        </p:nvSpPr>
        <p:spPr>
          <a:xfrm>
            <a:off x="12587201" y="8287938"/>
            <a:ext cx="2828254" cy="1529264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NL" sz="3000" b="0" dirty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rPr>
              <a:t>LLM</a:t>
            </a:r>
          </a:p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NL" sz="3000" b="0" dirty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rPr>
              <a:t>generates full response</a:t>
            </a:r>
            <a:endParaRPr kumimoji="0" lang="en-NL" sz="3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4C46E38-6130-7838-BCD5-1FD590AF6FD0}"/>
              </a:ext>
            </a:extLst>
          </p:cNvPr>
          <p:cNvSpPr txBox="1"/>
          <p:nvPr/>
        </p:nvSpPr>
        <p:spPr>
          <a:xfrm>
            <a:off x="2064577" y="10097946"/>
            <a:ext cx="3889208" cy="1077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GB" b="0" dirty="0"/>
              <a:t>“What is unusual about this</a:t>
            </a:r>
            <a:r>
              <a:rPr lang="en-NL" sz="3200" b="0" dirty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rPr>
              <a:t>(</a:t>
            </a:r>
            <a:r>
              <a:rPr lang="en-GB" b="0" dirty="0"/>
              <a:t>image?”</a:t>
            </a:r>
            <a:endParaRPr lang="en-NL" b="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0C13CC9-32AD-F9DD-3B4E-A861CBB2FB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3585" y="6103544"/>
            <a:ext cx="4140200" cy="27305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F624C20-19BD-D822-8706-37A48E983164}"/>
              </a:ext>
            </a:extLst>
          </p:cNvPr>
          <p:cNvSpPr txBox="1"/>
          <p:nvPr/>
        </p:nvSpPr>
        <p:spPr>
          <a:xfrm>
            <a:off x="16137330" y="8241771"/>
            <a:ext cx="4981074" cy="16215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b="0" i="0" dirty="0">
                <a:solidFill>
                  <a:srgbClr val="1F2937"/>
                </a:solidFill>
                <a:effectLst/>
                <a:highlight>
                  <a:srgbClr val="F9FAFB"/>
                </a:highlight>
                <a:latin typeface="Source Sans Pro" panose="020B0503030403020204" pitchFamily="34" charset="0"/>
              </a:rPr>
              <a:t>“The image shows a person ironing clothes on the back of a moving vehicle,…”</a:t>
            </a:r>
            <a:endParaRPr kumimoji="0" lang="en-NL" sz="32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EFE73999-A2FC-B537-07C2-BF182B9D1B19}"/>
              </a:ext>
            </a:extLst>
          </p:cNvPr>
          <p:cNvCxnSpPr>
            <a:stCxn id="5" idx="0"/>
            <a:endCxn id="7" idx="0"/>
          </p:cNvCxnSpPr>
          <p:nvPr/>
        </p:nvCxnSpPr>
        <p:spPr>
          <a:xfrm>
            <a:off x="7726532" y="7413761"/>
            <a:ext cx="2656143" cy="1064396"/>
          </a:xfrm>
          <a:prstGeom prst="bentConnector2">
            <a:avLst/>
          </a:prstGeom>
          <a:noFill/>
          <a:ln w="69850" cap="flat">
            <a:solidFill>
              <a:schemeClr val="accent1">
                <a:lumMod val="50000"/>
              </a:schemeClr>
            </a:solidFill>
            <a:prstDash val="solid"/>
            <a:miter lim="400000"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5ED14598-8590-ECAC-7DB2-8A58DFB9ADB9}"/>
              </a:ext>
            </a:extLst>
          </p:cNvPr>
          <p:cNvCxnSpPr>
            <a:cxnSpLocks/>
            <a:endCxn id="7" idx="2"/>
          </p:cNvCxnSpPr>
          <p:nvPr/>
        </p:nvCxnSpPr>
        <p:spPr>
          <a:xfrm flipV="1">
            <a:off x="8012199" y="9545756"/>
            <a:ext cx="2370476" cy="1090799"/>
          </a:xfrm>
          <a:prstGeom prst="bentConnector2">
            <a:avLst/>
          </a:prstGeom>
          <a:noFill/>
          <a:ln w="69850" cap="flat">
            <a:solidFill>
              <a:schemeClr val="accent1">
                <a:lumMod val="50000"/>
              </a:schemeClr>
            </a:solidFill>
            <a:prstDash val="solid"/>
            <a:miter lim="400000"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E5E80419-CD58-B62A-6FA3-A3C2BC967CD8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11708440" y="9052570"/>
            <a:ext cx="878761" cy="12700"/>
          </a:xfrm>
          <a:prstGeom prst="bentConnector3">
            <a:avLst>
              <a:gd name="adj1" fmla="val 50000"/>
            </a:avLst>
          </a:prstGeom>
          <a:noFill/>
          <a:ln w="69850" cap="flat">
            <a:solidFill>
              <a:schemeClr val="accent1">
                <a:lumMod val="50000"/>
              </a:schemeClr>
            </a:solidFill>
            <a:prstDash val="solid"/>
            <a:miter lim="400000"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728897D8-0899-D131-B2E3-31FCCD32F2B3}"/>
              </a:ext>
            </a:extLst>
          </p:cNvPr>
          <p:cNvSpPr txBox="1"/>
          <p:nvPr/>
        </p:nvSpPr>
        <p:spPr>
          <a:xfrm>
            <a:off x="863599" y="3853931"/>
            <a:ext cx="17514488" cy="10675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NL" sz="6000" dirty="0"/>
              <a:t>Combines </a:t>
            </a:r>
            <a:r>
              <a:rPr kumimoji="0" lang="en-NL" sz="6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CLIP with an LLM  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5B5EE0-B2ED-8A5B-819F-F1C869629FE6}"/>
              </a:ext>
            </a:extLst>
          </p:cNvPr>
          <p:cNvSpPr txBox="1"/>
          <p:nvPr/>
        </p:nvSpPr>
        <p:spPr>
          <a:xfrm>
            <a:off x="3164456" y="12546897"/>
            <a:ext cx="14436436" cy="6367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NL" b="0" dirty="0"/>
              <a:t>This is also called a ‘neck &amp; head architecture’. </a:t>
            </a:r>
            <a:endParaRPr kumimoji="0" lang="en-NL" sz="3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208487781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C48C1E-72FB-4F61-D8B5-B448F9943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GenAI model vs embedding model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FF3C5220-DD62-1AA0-C1E1-DDF70ACB536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2050" name="Picture 2" descr="Afbeelding">
            <a:extLst>
              <a:ext uri="{FF2B5EF4-FFF2-40B4-BE49-F238E27FC236}">
                <a16:creationId xmlns:a16="http://schemas.microsoft.com/office/drawing/2014/main" id="{8489F769-0332-51CD-184A-D3989C2AA9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8744" y="4792740"/>
            <a:ext cx="7467600" cy="746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A027F3B-49B4-9859-E29B-B78052D714DE}"/>
              </a:ext>
            </a:extLst>
          </p:cNvPr>
          <p:cNvSpPr txBox="1"/>
          <p:nvPr/>
        </p:nvSpPr>
        <p:spPr>
          <a:xfrm>
            <a:off x="863599" y="12573000"/>
            <a:ext cx="6092372" cy="65314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NL" sz="3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source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2B141D-4E7E-7CDC-2B2C-1D5A770A2ABA}"/>
              </a:ext>
            </a:extLst>
          </p:cNvPr>
          <p:cNvSpPr txBox="1"/>
          <p:nvPr/>
        </p:nvSpPr>
        <p:spPr>
          <a:xfrm>
            <a:off x="-1540771" y="12907787"/>
            <a:ext cx="22094372" cy="6367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3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R</a:t>
            </a:r>
            <a:r>
              <a:rPr kumimoji="0" lang="en-NL" sz="3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ead more: </a:t>
            </a:r>
            <a:r>
              <a:rPr kumimoji="0" lang="en-GB" sz="3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https://</a:t>
            </a:r>
            <a:r>
              <a:rPr kumimoji="0" lang="en-GB" sz="3200" b="1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platform.openai.com</a:t>
            </a:r>
            <a:r>
              <a:rPr kumimoji="0" lang="en-GB" sz="3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/docs/guides/embeddings</a:t>
            </a:r>
            <a:r>
              <a:rPr kumimoji="0" lang="en-NL" sz="3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17836777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FEEEE-8E7E-8D16-7A6D-63191EAF7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CLIP architectuur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6820D4C-54C5-C6E2-1356-319B65D05DCF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7BBD47E3-CACD-480E-9006-F02CAD492C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455" y="4712451"/>
            <a:ext cx="18016666" cy="6350000"/>
          </a:xfrm>
          <a:prstGeom prst="rect">
            <a:avLst/>
          </a:prstGeom>
          <a:noFill/>
          <a:ln w="12700">
            <a:miter lim="4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7059812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F2D716-0F21-D5B2-EB08-214486D6D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Vision challenges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71015E-D2AB-1214-6565-815A2DA1A0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44245" y="5214657"/>
            <a:ext cx="4013330" cy="78902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NL" sz="4000" b="1" dirty="0"/>
              <a:t>Describe screenshots</a:t>
            </a:r>
          </a:p>
        </p:txBody>
      </p:sp>
      <p:pic>
        <p:nvPicPr>
          <p:cNvPr id="3074" name="Picture 2" descr="How To: Take a Screenshot - Apple Gazette">
            <a:extLst>
              <a:ext uri="{FF2B5EF4-FFF2-40B4-BE49-F238E27FC236}">
                <a16:creationId xmlns:a16="http://schemas.microsoft.com/office/drawing/2014/main" id="{EA46EF5E-E3BF-23DF-E040-BA599E9351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0058" y="6970086"/>
            <a:ext cx="3642177" cy="2277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Security Cameras West Palm Beach, Port St Lucie | Digital Tsunami">
            <a:extLst>
              <a:ext uri="{FF2B5EF4-FFF2-40B4-BE49-F238E27FC236}">
                <a16:creationId xmlns:a16="http://schemas.microsoft.com/office/drawing/2014/main" id="{A394D59C-3902-E43E-E1AF-AAD3AB4ABC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4307" y="6215771"/>
            <a:ext cx="4859795" cy="363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78E59975-3939-7379-4273-4042DF7E5CF6}"/>
              </a:ext>
            </a:extLst>
          </p:cNvPr>
          <p:cNvSpPr txBox="1">
            <a:spLocks/>
          </p:cNvSpPr>
          <p:nvPr/>
        </p:nvSpPr>
        <p:spPr>
          <a:xfrm>
            <a:off x="6344959" y="5296966"/>
            <a:ext cx="4569143" cy="7890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Autofit/>
          </a:bodyPr>
          <a:lstStyle>
            <a:lvl1pPr marL="575999" marR="0" indent="-575999" algn="l" defTabSz="914400" latinLnBrk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25167A"/>
              </a:buClr>
              <a:buSzPct val="140000"/>
              <a:buFont typeface="Arial"/>
              <a:buChar char="•"/>
              <a:tabLst/>
              <a:defRPr sz="3200" b="0" i="0" u="none" strike="noStrike" cap="none" spc="0" baseline="0">
                <a:solidFill>
                  <a:srgbClr val="25167A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  <a:lvl2pPr marL="791999" marR="0" indent="-575999" algn="l" defTabSz="914400" latinLnBrk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25167A"/>
              </a:buClr>
              <a:buSzPct val="140000"/>
              <a:buFont typeface="Arial"/>
              <a:buChar char="•"/>
              <a:tabLst/>
              <a:defRPr sz="3200" b="0" i="0" u="none" strike="noStrike" cap="none" spc="0" baseline="0">
                <a:solidFill>
                  <a:srgbClr val="25167A"/>
                </a:solidFill>
                <a:uFillTx/>
                <a:latin typeface="Arial"/>
                <a:ea typeface="Arial"/>
                <a:cs typeface="Arial"/>
                <a:sym typeface="Arial"/>
              </a:defRPr>
            </a:lvl2pPr>
            <a:lvl3pPr marL="1007999" marR="0" indent="-575999" algn="l" defTabSz="914400" latinLnBrk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25167A"/>
              </a:buClr>
              <a:buSzPct val="140000"/>
              <a:buFont typeface="Arial"/>
              <a:buChar char="•"/>
              <a:tabLst/>
              <a:defRPr sz="3200" b="0" i="0" u="none" strike="noStrike" cap="none" spc="0" baseline="0">
                <a:solidFill>
                  <a:srgbClr val="25167A"/>
                </a:solidFill>
                <a:uFillTx/>
                <a:latin typeface="Arial"/>
                <a:ea typeface="Arial"/>
                <a:cs typeface="Arial"/>
                <a:sym typeface="Arial"/>
              </a:defRPr>
            </a:lvl3pPr>
            <a:lvl4pPr marL="1223999" marR="0" indent="-575999" algn="l" defTabSz="914400" latinLnBrk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25167A"/>
              </a:buClr>
              <a:buSzPct val="140000"/>
              <a:buFont typeface="Arial"/>
              <a:buChar char="•"/>
              <a:tabLst/>
              <a:defRPr sz="3200" b="0" i="0" u="none" strike="noStrike" cap="none" spc="0" baseline="0">
                <a:solidFill>
                  <a:srgbClr val="25167A"/>
                </a:solidFill>
                <a:uFillTx/>
                <a:latin typeface="Arial"/>
                <a:ea typeface="Arial"/>
                <a:cs typeface="Arial"/>
                <a:sym typeface="Arial"/>
              </a:defRPr>
            </a:lvl4pPr>
            <a:lvl5pPr marL="1439999" marR="0" indent="-575999" algn="l" defTabSz="914400" latinLnBrk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25167A"/>
              </a:buClr>
              <a:buSzPct val="140000"/>
              <a:buFont typeface="Arial"/>
              <a:buChar char="•"/>
              <a:tabLst/>
              <a:defRPr sz="3200" b="0" i="0" u="none" strike="noStrike" cap="none" spc="0" baseline="0">
                <a:solidFill>
                  <a:srgbClr val="25167A"/>
                </a:solidFill>
                <a:uFillTx/>
                <a:latin typeface="Arial"/>
                <a:ea typeface="Arial"/>
                <a:cs typeface="Arial"/>
                <a:sym typeface="Arial"/>
              </a:defRPr>
            </a:lvl5pPr>
            <a:lvl6pPr marL="2217420" marR="0" indent="-502920" algn="l" defTabSz="1285875" latinLnBrk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4400" b="0" i="0" u="none" strike="noStrike" cap="none" spc="0" baseline="0">
                <a:solidFill>
                  <a:srgbClr val="FFFFFF"/>
                </a:solidFill>
                <a:uFillTx/>
                <a:latin typeface="Arial"/>
                <a:ea typeface="Arial"/>
                <a:cs typeface="Arial"/>
                <a:sym typeface="Arial"/>
              </a:defRPr>
            </a:lvl6pPr>
            <a:lvl7pPr marL="2560320" marR="0" indent="-502920" algn="l" defTabSz="1285875" latinLnBrk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4400" b="0" i="0" u="none" strike="noStrike" cap="none" spc="0" baseline="0">
                <a:solidFill>
                  <a:srgbClr val="FFFFFF"/>
                </a:solidFill>
                <a:uFillTx/>
                <a:latin typeface="Arial"/>
                <a:ea typeface="Arial"/>
                <a:cs typeface="Arial"/>
                <a:sym typeface="Arial"/>
              </a:defRPr>
            </a:lvl7pPr>
            <a:lvl8pPr marL="2903220" marR="0" indent="-502920" algn="l" defTabSz="1285875" latinLnBrk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4400" b="0" i="0" u="none" strike="noStrike" cap="none" spc="0" baseline="0">
                <a:solidFill>
                  <a:srgbClr val="FFFFFF"/>
                </a:solidFill>
                <a:uFillTx/>
                <a:latin typeface="Arial"/>
                <a:ea typeface="Arial"/>
                <a:cs typeface="Arial"/>
                <a:sym typeface="Arial"/>
              </a:defRPr>
            </a:lvl8pPr>
            <a:lvl9pPr marL="3246120" marR="0" indent="-502920" algn="l" defTabSz="1285875" latinLnBrk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4400" b="0" i="0" u="none" strike="noStrike" cap="none" spc="0" baseline="0">
                <a:solidFill>
                  <a:srgbClr val="FFFFFF"/>
                </a:solidFill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hangingPunct="1">
              <a:buFont typeface="Arial"/>
              <a:buNone/>
            </a:pPr>
            <a:r>
              <a:rPr lang="en-NL" sz="4000" b="1" dirty="0"/>
              <a:t>Security webcam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F5A163-4611-7FD6-0A90-F98C4B17AD81}"/>
              </a:ext>
            </a:extLst>
          </p:cNvPr>
          <p:cNvSpPr txBox="1"/>
          <p:nvPr/>
        </p:nvSpPr>
        <p:spPr>
          <a:xfrm>
            <a:off x="10738432" y="10110121"/>
            <a:ext cx="6115559" cy="12840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>
              <a:lnSpc>
                <a:spcPct val="124000"/>
              </a:lnSpc>
            </a:pPr>
            <a:r>
              <a:rPr lang="en-NL" b="0" dirty="0">
                <a:latin typeface="Courier New" panose="02070309020205020404" pitchFamily="49" charset="0"/>
                <a:cs typeface="Courier New" panose="02070309020205020404" pitchFamily="49" charset="0"/>
              </a:rPr>
              <a:t>Self_driving_car.ipynb</a:t>
            </a:r>
          </a:p>
          <a:p>
            <a:pPr marL="0" indent="0">
              <a:lnSpc>
                <a:spcPct val="124000"/>
              </a:lnSpc>
              <a:buNone/>
            </a:pPr>
            <a:endParaRPr lang="en-NL" b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AF3BE9F9-F72D-A6F2-7FF9-C04586062DF2}"/>
              </a:ext>
            </a:extLst>
          </p:cNvPr>
          <p:cNvSpPr txBox="1">
            <a:spLocks/>
          </p:cNvSpPr>
          <p:nvPr/>
        </p:nvSpPr>
        <p:spPr>
          <a:xfrm>
            <a:off x="12284848" y="5165672"/>
            <a:ext cx="4569143" cy="6954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Autofit/>
          </a:bodyPr>
          <a:lstStyle>
            <a:lvl1pPr marL="575999" marR="0" indent="-575999" algn="l" defTabSz="914400" latinLnBrk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25167A"/>
              </a:buClr>
              <a:buSzPct val="140000"/>
              <a:buFont typeface="Arial"/>
              <a:buChar char="•"/>
              <a:tabLst/>
              <a:defRPr sz="3200" b="0" i="0" u="none" strike="noStrike" cap="none" spc="0" baseline="0">
                <a:solidFill>
                  <a:srgbClr val="25167A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  <a:lvl2pPr marL="791999" marR="0" indent="-575999" algn="l" defTabSz="914400" latinLnBrk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25167A"/>
              </a:buClr>
              <a:buSzPct val="140000"/>
              <a:buFont typeface="Arial"/>
              <a:buChar char="•"/>
              <a:tabLst/>
              <a:defRPr sz="3200" b="0" i="0" u="none" strike="noStrike" cap="none" spc="0" baseline="0">
                <a:solidFill>
                  <a:srgbClr val="25167A"/>
                </a:solidFill>
                <a:uFillTx/>
                <a:latin typeface="Arial"/>
                <a:ea typeface="Arial"/>
                <a:cs typeface="Arial"/>
                <a:sym typeface="Arial"/>
              </a:defRPr>
            </a:lvl2pPr>
            <a:lvl3pPr marL="1007999" marR="0" indent="-575999" algn="l" defTabSz="914400" latinLnBrk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25167A"/>
              </a:buClr>
              <a:buSzPct val="140000"/>
              <a:buFont typeface="Arial"/>
              <a:buChar char="•"/>
              <a:tabLst/>
              <a:defRPr sz="3200" b="0" i="0" u="none" strike="noStrike" cap="none" spc="0" baseline="0">
                <a:solidFill>
                  <a:srgbClr val="25167A"/>
                </a:solidFill>
                <a:uFillTx/>
                <a:latin typeface="Arial"/>
                <a:ea typeface="Arial"/>
                <a:cs typeface="Arial"/>
                <a:sym typeface="Arial"/>
              </a:defRPr>
            </a:lvl3pPr>
            <a:lvl4pPr marL="1223999" marR="0" indent="-575999" algn="l" defTabSz="914400" latinLnBrk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25167A"/>
              </a:buClr>
              <a:buSzPct val="140000"/>
              <a:buFont typeface="Arial"/>
              <a:buChar char="•"/>
              <a:tabLst/>
              <a:defRPr sz="3200" b="0" i="0" u="none" strike="noStrike" cap="none" spc="0" baseline="0">
                <a:solidFill>
                  <a:srgbClr val="25167A"/>
                </a:solidFill>
                <a:uFillTx/>
                <a:latin typeface="Arial"/>
                <a:ea typeface="Arial"/>
                <a:cs typeface="Arial"/>
                <a:sym typeface="Arial"/>
              </a:defRPr>
            </a:lvl4pPr>
            <a:lvl5pPr marL="1439999" marR="0" indent="-575999" algn="l" defTabSz="914400" latinLnBrk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25167A"/>
              </a:buClr>
              <a:buSzPct val="140000"/>
              <a:buFont typeface="Arial"/>
              <a:buChar char="•"/>
              <a:tabLst/>
              <a:defRPr sz="3200" b="0" i="0" u="none" strike="noStrike" cap="none" spc="0" baseline="0">
                <a:solidFill>
                  <a:srgbClr val="25167A"/>
                </a:solidFill>
                <a:uFillTx/>
                <a:latin typeface="Arial"/>
                <a:ea typeface="Arial"/>
                <a:cs typeface="Arial"/>
                <a:sym typeface="Arial"/>
              </a:defRPr>
            </a:lvl5pPr>
            <a:lvl6pPr marL="2217420" marR="0" indent="-502920" algn="l" defTabSz="1285875" latinLnBrk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4400" b="0" i="0" u="none" strike="noStrike" cap="none" spc="0" baseline="0">
                <a:solidFill>
                  <a:srgbClr val="FFFFFF"/>
                </a:solidFill>
                <a:uFillTx/>
                <a:latin typeface="Arial"/>
                <a:ea typeface="Arial"/>
                <a:cs typeface="Arial"/>
                <a:sym typeface="Arial"/>
              </a:defRPr>
            </a:lvl6pPr>
            <a:lvl7pPr marL="2560320" marR="0" indent="-502920" algn="l" defTabSz="1285875" latinLnBrk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4400" b="0" i="0" u="none" strike="noStrike" cap="none" spc="0" baseline="0">
                <a:solidFill>
                  <a:srgbClr val="FFFFFF"/>
                </a:solidFill>
                <a:uFillTx/>
                <a:latin typeface="Arial"/>
                <a:ea typeface="Arial"/>
                <a:cs typeface="Arial"/>
                <a:sym typeface="Arial"/>
              </a:defRPr>
            </a:lvl7pPr>
            <a:lvl8pPr marL="2903220" marR="0" indent="-502920" algn="l" defTabSz="1285875" latinLnBrk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4400" b="0" i="0" u="none" strike="noStrike" cap="none" spc="0" baseline="0">
                <a:solidFill>
                  <a:srgbClr val="FFFFFF"/>
                </a:solidFill>
                <a:uFillTx/>
                <a:latin typeface="Arial"/>
                <a:ea typeface="Arial"/>
                <a:cs typeface="Arial"/>
                <a:sym typeface="Arial"/>
              </a:defRPr>
            </a:lvl8pPr>
            <a:lvl9pPr marL="3246120" marR="0" indent="-502920" algn="l" defTabSz="1285875" latinLnBrk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4400" b="0" i="0" u="none" strike="noStrike" cap="none" spc="0" baseline="0">
                <a:solidFill>
                  <a:srgbClr val="FFFFFF"/>
                </a:solidFill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hangingPunct="1">
              <a:buFont typeface="Arial"/>
              <a:buNone/>
            </a:pPr>
            <a:r>
              <a:rPr lang="en-NL" sz="4000" b="1" dirty="0"/>
              <a:t>Self driving car</a:t>
            </a:r>
          </a:p>
        </p:txBody>
      </p:sp>
      <p:pic>
        <p:nvPicPr>
          <p:cNvPr id="10" name="Picture 9" descr="A person standing on a sidewalk&#10;&#10;Description automatically generated">
            <a:extLst>
              <a:ext uri="{FF2B5EF4-FFF2-40B4-BE49-F238E27FC236}">
                <a16:creationId xmlns:a16="http://schemas.microsoft.com/office/drawing/2014/main" id="{82F9BF28-1490-F50B-E7F9-CB0D335306D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084" b="8497"/>
          <a:stretch/>
        </p:blipFill>
        <p:spPr>
          <a:xfrm>
            <a:off x="12660444" y="6045880"/>
            <a:ext cx="2854208" cy="3879477"/>
          </a:xfrm>
          <a:prstGeom prst="rect">
            <a:avLst/>
          </a:prstGeom>
        </p:spPr>
      </p:pic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1FA9149C-B64B-E9DD-3660-F826002F9802}"/>
              </a:ext>
            </a:extLst>
          </p:cNvPr>
          <p:cNvSpPr txBox="1">
            <a:spLocks/>
          </p:cNvSpPr>
          <p:nvPr/>
        </p:nvSpPr>
        <p:spPr>
          <a:xfrm>
            <a:off x="18739706" y="4579511"/>
            <a:ext cx="4569143" cy="6954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Autofit/>
          </a:bodyPr>
          <a:lstStyle>
            <a:lvl1pPr marL="575999" marR="0" indent="-575999" algn="l" defTabSz="914400" latinLnBrk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25167A"/>
              </a:buClr>
              <a:buSzPct val="140000"/>
              <a:buFont typeface="Arial"/>
              <a:buChar char="•"/>
              <a:tabLst/>
              <a:defRPr sz="3200" b="0" i="0" u="none" strike="noStrike" cap="none" spc="0" baseline="0">
                <a:solidFill>
                  <a:srgbClr val="25167A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  <a:lvl2pPr marL="791999" marR="0" indent="-575999" algn="l" defTabSz="914400" latinLnBrk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25167A"/>
              </a:buClr>
              <a:buSzPct val="140000"/>
              <a:buFont typeface="Arial"/>
              <a:buChar char="•"/>
              <a:tabLst/>
              <a:defRPr sz="3200" b="0" i="0" u="none" strike="noStrike" cap="none" spc="0" baseline="0">
                <a:solidFill>
                  <a:srgbClr val="25167A"/>
                </a:solidFill>
                <a:uFillTx/>
                <a:latin typeface="Arial"/>
                <a:ea typeface="Arial"/>
                <a:cs typeface="Arial"/>
                <a:sym typeface="Arial"/>
              </a:defRPr>
            </a:lvl2pPr>
            <a:lvl3pPr marL="1007999" marR="0" indent="-575999" algn="l" defTabSz="914400" latinLnBrk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25167A"/>
              </a:buClr>
              <a:buSzPct val="140000"/>
              <a:buFont typeface="Arial"/>
              <a:buChar char="•"/>
              <a:tabLst/>
              <a:defRPr sz="3200" b="0" i="0" u="none" strike="noStrike" cap="none" spc="0" baseline="0">
                <a:solidFill>
                  <a:srgbClr val="25167A"/>
                </a:solidFill>
                <a:uFillTx/>
                <a:latin typeface="Arial"/>
                <a:ea typeface="Arial"/>
                <a:cs typeface="Arial"/>
                <a:sym typeface="Arial"/>
              </a:defRPr>
            </a:lvl3pPr>
            <a:lvl4pPr marL="1223999" marR="0" indent="-575999" algn="l" defTabSz="914400" latinLnBrk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25167A"/>
              </a:buClr>
              <a:buSzPct val="140000"/>
              <a:buFont typeface="Arial"/>
              <a:buChar char="•"/>
              <a:tabLst/>
              <a:defRPr sz="3200" b="0" i="0" u="none" strike="noStrike" cap="none" spc="0" baseline="0">
                <a:solidFill>
                  <a:srgbClr val="25167A"/>
                </a:solidFill>
                <a:uFillTx/>
                <a:latin typeface="Arial"/>
                <a:ea typeface="Arial"/>
                <a:cs typeface="Arial"/>
                <a:sym typeface="Arial"/>
              </a:defRPr>
            </a:lvl4pPr>
            <a:lvl5pPr marL="1439999" marR="0" indent="-575999" algn="l" defTabSz="914400" latinLnBrk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25167A"/>
              </a:buClr>
              <a:buSzPct val="140000"/>
              <a:buFont typeface="Arial"/>
              <a:buChar char="•"/>
              <a:tabLst/>
              <a:defRPr sz="3200" b="0" i="0" u="none" strike="noStrike" cap="none" spc="0" baseline="0">
                <a:solidFill>
                  <a:srgbClr val="25167A"/>
                </a:solidFill>
                <a:uFillTx/>
                <a:latin typeface="Arial"/>
                <a:ea typeface="Arial"/>
                <a:cs typeface="Arial"/>
                <a:sym typeface="Arial"/>
              </a:defRPr>
            </a:lvl5pPr>
            <a:lvl6pPr marL="2217420" marR="0" indent="-502920" algn="l" defTabSz="1285875" latinLnBrk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4400" b="0" i="0" u="none" strike="noStrike" cap="none" spc="0" baseline="0">
                <a:solidFill>
                  <a:srgbClr val="FFFFFF"/>
                </a:solidFill>
                <a:uFillTx/>
                <a:latin typeface="Arial"/>
                <a:ea typeface="Arial"/>
                <a:cs typeface="Arial"/>
                <a:sym typeface="Arial"/>
              </a:defRPr>
            </a:lvl6pPr>
            <a:lvl7pPr marL="2560320" marR="0" indent="-502920" algn="l" defTabSz="1285875" latinLnBrk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4400" b="0" i="0" u="none" strike="noStrike" cap="none" spc="0" baseline="0">
                <a:solidFill>
                  <a:srgbClr val="FFFFFF"/>
                </a:solidFill>
                <a:uFillTx/>
                <a:latin typeface="Arial"/>
                <a:ea typeface="Arial"/>
                <a:cs typeface="Arial"/>
                <a:sym typeface="Arial"/>
              </a:defRPr>
            </a:lvl7pPr>
            <a:lvl8pPr marL="2903220" marR="0" indent="-502920" algn="l" defTabSz="1285875" latinLnBrk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4400" b="0" i="0" u="none" strike="noStrike" cap="none" spc="0" baseline="0">
                <a:solidFill>
                  <a:srgbClr val="FFFFFF"/>
                </a:solidFill>
                <a:uFillTx/>
                <a:latin typeface="Arial"/>
                <a:ea typeface="Arial"/>
                <a:cs typeface="Arial"/>
                <a:sym typeface="Arial"/>
              </a:defRPr>
            </a:lvl8pPr>
            <a:lvl9pPr marL="3246120" marR="0" indent="-502920" algn="l" defTabSz="1285875" latinLnBrk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4400" b="0" i="0" u="none" strike="noStrike" cap="none" spc="0" baseline="0">
                <a:solidFill>
                  <a:srgbClr val="FFFFFF"/>
                </a:solidFill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hangingPunct="1">
              <a:buFont typeface="Arial"/>
              <a:buNone/>
            </a:pPr>
            <a:r>
              <a:rPr lang="en-NL" sz="4000" b="1" dirty="0"/>
              <a:t>Find similar images (CLIP)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3474D0-85D2-D9AC-01AE-C5078FD84D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739706" y="6165160"/>
            <a:ext cx="3204792" cy="426237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4B6F50B-9991-7FD3-7A36-E7D1DA076094}"/>
              </a:ext>
            </a:extLst>
          </p:cNvPr>
          <p:cNvSpPr txBox="1"/>
          <p:nvPr/>
        </p:nvSpPr>
        <p:spPr>
          <a:xfrm>
            <a:off x="0" y="9724813"/>
            <a:ext cx="12192000" cy="584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GB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ollama_llava_challenges.ipynb</a:t>
            </a:r>
            <a:endParaRPr lang="en-NL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9B060B0-0C4D-3789-E337-C7C053331BEB}"/>
              </a:ext>
            </a:extLst>
          </p:cNvPr>
          <p:cNvSpPr txBox="1"/>
          <p:nvPr/>
        </p:nvSpPr>
        <p:spPr>
          <a:xfrm>
            <a:off x="17364811" y="10752155"/>
            <a:ext cx="5389856" cy="1077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NL" b="0" dirty="0">
                <a:latin typeface="Courier New" panose="02070309020205020404" pitchFamily="49" charset="0"/>
                <a:cs typeface="Courier New" panose="02070309020205020404" pitchFamily="49" charset="0"/>
              </a:rPr>
              <a:t>Find_similar_images_ CLIP.ipynb 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171455676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Titel 1"/>
          <p:cNvSpPr txBox="1">
            <a:spLocks noGrp="1"/>
          </p:cNvSpPr>
          <p:nvPr>
            <p:ph type="title"/>
          </p:nvPr>
        </p:nvSpPr>
        <p:spPr>
          <a:xfrm>
            <a:off x="863604" y="2653549"/>
            <a:ext cx="10660343" cy="2955619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nl-NL" dirty="0"/>
              <a:t>Chat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your</a:t>
            </a:r>
            <a:r>
              <a:rPr lang="nl-NL" dirty="0"/>
              <a:t> document</a:t>
            </a:r>
            <a:br>
              <a:rPr lang="nl-NL" dirty="0"/>
            </a:br>
            <a:br>
              <a:rPr lang="nl-NL" dirty="0"/>
            </a:br>
            <a:r>
              <a:rPr lang="nl-NL" dirty="0"/>
              <a:t>Retrieval </a:t>
            </a:r>
            <a:r>
              <a:rPr lang="nl-NL" dirty="0" err="1"/>
              <a:t>Augmented</a:t>
            </a:r>
            <a:r>
              <a:rPr lang="nl-NL" dirty="0"/>
              <a:t> </a:t>
            </a:r>
            <a:r>
              <a:rPr lang="nl-NL" dirty="0" err="1"/>
              <a:t>Generation</a:t>
            </a:r>
            <a:br>
              <a:rPr lang="nl-NL" dirty="0"/>
            </a:br>
            <a:br>
              <a:rPr lang="nl-NL" dirty="0"/>
            </a:br>
            <a:r>
              <a:rPr lang="nl-NL" sz="4900" dirty="0"/>
              <a:t>-</a:t>
            </a:r>
            <a:br>
              <a:rPr lang="nl-NL" sz="4900" dirty="0"/>
            </a:br>
            <a:endParaRPr dirty="0"/>
          </a:p>
        </p:txBody>
      </p:sp>
      <p:pic>
        <p:nvPicPr>
          <p:cNvPr id="491" name="Tijdelijke aanduiding voor afbeelding 6" descr="Tijdelijke aanduiding voor afbeelding 6"/>
          <p:cNvPicPr>
            <a:picLocks noGrp="1" noChangeAspect="1"/>
          </p:cNvPicPr>
          <p:nvPr>
            <p:ph type="pic" idx="23"/>
          </p:nvPr>
        </p:nvPicPr>
        <p:blipFill>
          <a:blip r:embed="rId3"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017622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73297-78E6-B775-E9FA-D503D0EAAC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Retrieval Augmented Generation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19D1DB-1224-AC96-C7D3-5AC18C18C9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NL" sz="3600" dirty="0"/>
              <a:t>Generate an augmented (=improved) answer from an LLM based on information retrieved from your document.</a:t>
            </a:r>
          </a:p>
          <a:p>
            <a:endParaRPr lang="en-NL" sz="3600" dirty="0"/>
          </a:p>
          <a:p>
            <a:pPr marL="0" indent="0">
              <a:buNone/>
            </a:pPr>
            <a:r>
              <a:rPr lang="en-NL" sz="3600" dirty="0"/>
              <a:t>Used for tasks as  question – answering and summarizing</a:t>
            </a:r>
          </a:p>
          <a:p>
            <a:pPr marL="216000" lvl="1" indent="0">
              <a:buNone/>
            </a:pPr>
            <a:endParaRPr lang="en-NL" sz="3600" dirty="0"/>
          </a:p>
          <a:p>
            <a:pPr marL="216000" lvl="1" indent="0">
              <a:buNone/>
            </a:pPr>
            <a:r>
              <a:rPr lang="en-NL" sz="3600" dirty="0"/>
              <a:t>Most common python packages are Langchain and Llama_index – we will use simply numpy and torch</a:t>
            </a:r>
          </a:p>
          <a:p>
            <a:pPr marL="216000" lvl="1" indent="0">
              <a:buNone/>
            </a:pPr>
            <a:endParaRPr lang="en-NL" sz="3600" dirty="0"/>
          </a:p>
          <a:p>
            <a:pPr marL="0" indent="0">
              <a:buNone/>
            </a:pPr>
            <a:r>
              <a:rPr lang="en-NL" dirty="0"/>
              <a:t>We will just cover the basics, there is much more to it!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F8FB8BD-C614-0663-B6F7-902ACF025033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67577936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09F9E-7541-016B-8378-B5E7304A6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To do list - Create a chatbot 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B882381-64E1-FF00-354D-5FD68ABC043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en-NL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A384AE1-63A7-AF82-03C5-46CDABC25F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1146935"/>
              </p:ext>
            </p:extLst>
          </p:nvPr>
        </p:nvGraphicFramePr>
        <p:xfrm>
          <a:off x="2227673" y="5609168"/>
          <a:ext cx="15056037" cy="6309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633201">
                  <a:extLst>
                    <a:ext uri="{9D8B030D-6E8A-4147-A177-3AD203B41FA5}">
                      <a16:colId xmlns:a16="http://schemas.microsoft.com/office/drawing/2014/main" val="1484635056"/>
                    </a:ext>
                  </a:extLst>
                </a:gridCol>
                <a:gridCol w="3422836">
                  <a:extLst>
                    <a:ext uri="{9D8B030D-6E8A-4147-A177-3AD203B41FA5}">
                      <a16:colId xmlns:a16="http://schemas.microsoft.com/office/drawing/2014/main" val="2746634426"/>
                    </a:ext>
                  </a:extLst>
                </a:gridCol>
              </a:tblGrid>
              <a:tr h="509318">
                <a:tc gridSpan="2">
                  <a:txBody>
                    <a:bodyPr/>
                    <a:lstStyle/>
                    <a:p>
                      <a:r>
                        <a:rPr lang="en-NL" sz="4000" b="1" i="1" dirty="0">
                          <a:latin typeface="Helvetica" pitchFamily="2" charset="0"/>
                        </a:rPr>
                        <a:t>Our to do list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NL" sz="4000" dirty="0">
                        <a:latin typeface="Helvetica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9215254"/>
                  </a:ext>
                </a:extLst>
              </a:tr>
              <a:tr h="509318">
                <a:tc>
                  <a:txBody>
                    <a:bodyPr/>
                    <a:lstStyle/>
                    <a:p>
                      <a:r>
                        <a:rPr lang="en-NL" sz="4000" dirty="0">
                          <a:latin typeface="Helvetica" pitchFamily="2" charset="0"/>
                        </a:rPr>
                        <a:t>Run LLM’s locally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L" sz="4000" dirty="0">
                          <a:latin typeface="Helvetica" pitchFamily="2" charset="0"/>
                        </a:rPr>
                        <a:t>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9053613"/>
                  </a:ext>
                </a:extLst>
              </a:tr>
              <a:tr h="621695">
                <a:tc>
                  <a:txBody>
                    <a:bodyPr/>
                    <a:lstStyle/>
                    <a:p>
                      <a:r>
                        <a:rPr lang="en-NL" sz="4000" dirty="0">
                          <a:latin typeface="Helvetica" pitchFamily="2" charset="0"/>
                        </a:rPr>
                        <a:t>Personalise model with modelfile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L" sz="4000" dirty="0">
                          <a:latin typeface="Helvetica" pitchFamily="2" charset="0"/>
                        </a:rPr>
                        <a:t>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4440604"/>
                  </a:ext>
                </a:extLst>
              </a:tr>
              <a:tr h="621695">
                <a:tc>
                  <a:txBody>
                    <a:bodyPr/>
                    <a:lstStyle/>
                    <a:p>
                      <a:r>
                        <a:rPr lang="en-NL" sz="4000" dirty="0">
                          <a:latin typeface="Helvetica" pitchFamily="2" charset="0"/>
                        </a:rPr>
                        <a:t>Create a webapp front-end with Gradio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L" sz="4000" dirty="0">
                          <a:latin typeface="Helvetica" pitchFamily="2" charset="0"/>
                        </a:rPr>
                        <a:t>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1063749"/>
                  </a:ext>
                </a:extLst>
              </a:tr>
              <a:tr h="621695">
                <a:tc>
                  <a:txBody>
                    <a:bodyPr/>
                    <a:lstStyle/>
                    <a:p>
                      <a:r>
                        <a:rPr lang="en-NL" sz="4000" dirty="0">
                          <a:latin typeface="Helvetica" pitchFamily="2" charset="0"/>
                        </a:rPr>
                        <a:t>Work with Vision 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L" sz="4000" dirty="0">
                          <a:latin typeface="Helvetica" pitchFamily="2" charset="0"/>
                        </a:rPr>
                        <a:t>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1153731"/>
                  </a:ext>
                </a:extLst>
              </a:tr>
              <a:tr h="621695">
                <a:tc>
                  <a:txBody>
                    <a:bodyPr/>
                    <a:lstStyle/>
                    <a:p>
                      <a:pPr marL="0" marR="0" lvl="0" indent="0" algn="l" defTabSz="17145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NL" sz="4000" dirty="0">
                          <a:latin typeface="Helvetica" pitchFamily="2" charset="0"/>
                        </a:rPr>
                        <a:t>Pick any model from Huggingface (e.g. Dutch)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L" sz="4000" dirty="0">
                          <a:latin typeface="Helvetica" pitchFamily="2" charset="0"/>
                        </a:rPr>
                        <a:t>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5052940"/>
                  </a:ext>
                </a:extLst>
              </a:tr>
              <a:tr h="621695">
                <a:tc>
                  <a:txBody>
                    <a:bodyPr/>
                    <a:lstStyle/>
                    <a:p>
                      <a:r>
                        <a:rPr lang="en-NL" sz="4000" dirty="0">
                          <a:latin typeface="Helvetica" pitchFamily="2" charset="0"/>
                        </a:rPr>
                        <a:t>Chat with your document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L" sz="4000" dirty="0">
                          <a:latin typeface="Helvetica" pitchFamily="2" charset="0"/>
                        </a:rPr>
                        <a:t>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9614163"/>
                  </a:ext>
                </a:extLst>
              </a:tr>
              <a:tr h="472380">
                <a:tc>
                  <a:txBody>
                    <a:bodyPr/>
                    <a:lstStyle/>
                    <a:p>
                      <a:r>
                        <a:rPr lang="en-NL" sz="4000" dirty="0">
                          <a:latin typeface="Helvetica" pitchFamily="2" charset="0"/>
                        </a:rPr>
                        <a:t>Vision Language Models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L" sz="4000" dirty="0">
                          <a:latin typeface="Helvetica" pitchFamily="2" charset="0"/>
                        </a:rPr>
                        <a:t>Today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6260055"/>
                  </a:ext>
                </a:extLst>
              </a:tr>
              <a:tr h="472380">
                <a:tc>
                  <a:txBody>
                    <a:bodyPr/>
                    <a:lstStyle/>
                    <a:p>
                      <a:r>
                        <a:rPr lang="en-NL" sz="4000" dirty="0">
                          <a:latin typeface="Helvetica" pitchFamily="2" charset="0"/>
                        </a:rPr>
                        <a:t>Text to speech / speech to 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L" sz="4000" dirty="0">
                          <a:latin typeface="Helvetica" pitchFamily="2" charset="0"/>
                        </a:rPr>
                        <a:t>Today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25524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75008698"/>
      </p:ext>
    </p:extLst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1">
            <a:extLst>
              <a:ext uri="{FF2B5EF4-FFF2-40B4-BE49-F238E27FC236}">
                <a16:creationId xmlns:a16="http://schemas.microsoft.com/office/drawing/2014/main" id="{31B8A348-2F61-AABE-E3A1-59C653653DF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0" cy="0"/>
          </a:xfr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indent="2286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indent="4572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indent="6858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indent="9144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indent="11430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indent="13716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indent="16002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indent="18288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>
              <a:defRPr/>
            </a:pPr>
            <a:r>
              <a:rPr lang="nl-NL"/>
              <a:t>Titel presentatie</a:t>
            </a:r>
            <a:endParaRPr lang="nl-NL" dirty="0"/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C9895B78-2339-31E7-2FFD-5B4ABCC31CC0}"/>
              </a:ext>
            </a:extLst>
          </p:cNvPr>
          <p:cNvSpPr txBox="1">
            <a:spLocks/>
          </p:cNvSpPr>
          <p:nvPr/>
        </p:nvSpPr>
        <p:spPr>
          <a:xfrm>
            <a:off x="27622500" y="17519445"/>
            <a:ext cx="517768" cy="715578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indent="2286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indent="4572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indent="6858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indent="9144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indent="11430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indent="13716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indent="16002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indent="18288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fld id="{49004725-3891-F142-B776-4F4F06198762}" type="slidenum">
              <a:rPr lang="nl-NL" smtClean="0"/>
              <a:pPr/>
              <a:t>40</a:t>
            </a:fld>
            <a:endParaRPr lang="nl-NL" dirty="0"/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9768857F-B891-7057-4BBF-68652FC2538F}"/>
              </a:ext>
            </a:extLst>
          </p:cNvPr>
          <p:cNvSpPr txBox="1">
            <a:spLocks/>
          </p:cNvSpPr>
          <p:nvPr/>
        </p:nvSpPr>
        <p:spPr>
          <a:xfrm>
            <a:off x="883401" y="675049"/>
            <a:ext cx="21292725" cy="1845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 fontScale="97500"/>
          </a:bodyPr>
          <a:lstStyle>
            <a:lvl1pPr marL="0" marR="0" indent="0" algn="l" defTabSz="9144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000" b="1" i="0" u="none" strike="noStrike" cap="none" spc="0" baseline="0">
                <a:solidFill>
                  <a:srgbClr val="25167A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0" algn="l" defTabSz="1285875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600" b="1" i="0" u="none" strike="noStrike" cap="none" spc="0" baseline="0">
                <a:solidFill>
                  <a:srgbClr val="FFFFFF"/>
                </a:solidFill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0" algn="l" defTabSz="1285875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600" b="1" i="0" u="none" strike="noStrike" cap="none" spc="0" baseline="0">
                <a:solidFill>
                  <a:srgbClr val="FFFFFF"/>
                </a:solidFill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0" algn="l" defTabSz="1285875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600" b="1" i="0" u="none" strike="noStrike" cap="none" spc="0" baseline="0">
                <a:solidFill>
                  <a:srgbClr val="FFFFFF"/>
                </a:solidFill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0" algn="l" defTabSz="1285875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600" b="1" i="0" u="none" strike="noStrike" cap="none" spc="0" baseline="0">
                <a:solidFill>
                  <a:srgbClr val="FFFFFF"/>
                </a:solidFill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342900" algn="l" defTabSz="1285875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600" b="1" i="0" u="none" strike="noStrike" cap="none" spc="0" baseline="0">
                <a:solidFill>
                  <a:srgbClr val="FFFFFF"/>
                </a:solidFill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685800" algn="l" defTabSz="1285875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600" b="1" i="0" u="none" strike="noStrike" cap="none" spc="0" baseline="0">
                <a:solidFill>
                  <a:srgbClr val="FFFFFF"/>
                </a:solidFill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1028700" algn="l" defTabSz="1285875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600" b="1" i="0" u="none" strike="noStrike" cap="none" spc="0" baseline="0">
                <a:solidFill>
                  <a:srgbClr val="FFFFFF"/>
                </a:solidFill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1371600" algn="l" defTabSz="1285875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600" b="1" i="0" u="none" strike="noStrike" cap="none" spc="0" baseline="0">
                <a:solidFill>
                  <a:srgbClr val="FFFFFF"/>
                </a:solidFill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hangingPunct="1"/>
            <a:r>
              <a:rPr lang="en-NL"/>
              <a:t>Flow</a:t>
            </a:r>
            <a:endParaRPr lang="en-NL" dirty="0"/>
          </a:p>
        </p:txBody>
      </p:sp>
      <p:sp>
        <p:nvSpPr>
          <p:cNvPr id="8" name="Document 7">
            <a:extLst>
              <a:ext uri="{FF2B5EF4-FFF2-40B4-BE49-F238E27FC236}">
                <a16:creationId xmlns:a16="http://schemas.microsoft.com/office/drawing/2014/main" id="{93BC05F1-738A-752B-7D67-76F98D468A0F}"/>
              </a:ext>
            </a:extLst>
          </p:cNvPr>
          <p:cNvSpPr/>
          <p:nvPr/>
        </p:nvSpPr>
        <p:spPr>
          <a:xfrm>
            <a:off x="2285447" y="4314603"/>
            <a:ext cx="2528355" cy="1831275"/>
          </a:xfrm>
          <a:prstGeom prst="flowChartDocument">
            <a:avLst/>
          </a:prstGeom>
          <a:gradFill>
            <a:gsLst>
              <a:gs pos="0">
                <a:schemeClr val="bg1">
                  <a:lumMod val="65000"/>
                </a:schemeClr>
              </a:gs>
              <a:gs pos="42000">
                <a:schemeClr val="bg1">
                  <a:lumMod val="85000"/>
                </a:schemeClr>
              </a:gs>
              <a:gs pos="100000">
                <a:schemeClr val="bg1"/>
              </a:gs>
            </a:gsLst>
          </a:gra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NL" sz="7200" dirty="0"/>
              <a:t>Doc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40F6F6FE-0E1D-B2F5-27B4-1125F30FE742}"/>
              </a:ext>
            </a:extLst>
          </p:cNvPr>
          <p:cNvSpPr/>
          <p:nvPr/>
        </p:nvSpPr>
        <p:spPr>
          <a:xfrm>
            <a:off x="6066680" y="4435209"/>
            <a:ext cx="3359941" cy="1626581"/>
          </a:xfrm>
          <a:prstGeom prst="roundRect">
            <a:avLst/>
          </a:prstGeom>
          <a:gradFill>
            <a:gsLst>
              <a:gs pos="0">
                <a:schemeClr val="bg1">
                  <a:lumMod val="65000"/>
                </a:schemeClr>
              </a:gs>
              <a:gs pos="42000">
                <a:schemeClr val="bg1">
                  <a:lumMod val="85000"/>
                </a:schemeClr>
              </a:gs>
              <a:gs pos="100000">
                <a:schemeClr val="bg1"/>
              </a:gs>
            </a:gsLst>
          </a:gra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NL" sz="3733" dirty="0"/>
              <a:t>Split txt into chunks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ED4AA42-1A58-1258-6A90-4F7401E1DCFE}"/>
              </a:ext>
            </a:extLst>
          </p:cNvPr>
          <p:cNvSpPr/>
          <p:nvPr/>
        </p:nvSpPr>
        <p:spPr>
          <a:xfrm>
            <a:off x="14716245" y="7703013"/>
            <a:ext cx="2505757" cy="1845939"/>
          </a:xfrm>
          <a:prstGeom prst="roundRect">
            <a:avLst/>
          </a:prstGeom>
          <a:gradFill>
            <a:gsLst>
              <a:gs pos="0">
                <a:schemeClr val="bg1">
                  <a:lumMod val="65000"/>
                </a:schemeClr>
              </a:gs>
              <a:gs pos="42000">
                <a:schemeClr val="bg1">
                  <a:lumMod val="85000"/>
                </a:schemeClr>
              </a:gs>
              <a:gs pos="100000">
                <a:schemeClr val="bg1"/>
              </a:gs>
            </a:gsLst>
          </a:gra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NL" sz="3733" dirty="0"/>
              <a:t>Similarity search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2142B19A-927D-B1F3-1E30-625E4BC719D6}"/>
              </a:ext>
            </a:extLst>
          </p:cNvPr>
          <p:cNvSpPr/>
          <p:nvPr/>
        </p:nvSpPr>
        <p:spPr>
          <a:xfrm>
            <a:off x="6117607" y="7810355"/>
            <a:ext cx="3191176" cy="1591731"/>
          </a:xfrm>
          <a:prstGeom prst="roundRect">
            <a:avLst/>
          </a:prstGeom>
          <a:gradFill>
            <a:gsLst>
              <a:gs pos="0">
                <a:schemeClr val="bg1">
                  <a:lumMod val="65000"/>
                </a:schemeClr>
              </a:gs>
              <a:gs pos="42000">
                <a:schemeClr val="bg1">
                  <a:lumMod val="85000"/>
                </a:schemeClr>
              </a:gs>
              <a:gs pos="100000">
                <a:schemeClr val="bg1"/>
              </a:gs>
            </a:gsLst>
          </a:gra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3733" dirty="0"/>
              <a:t>Q</a:t>
            </a:r>
            <a:r>
              <a:rPr lang="en-NL" sz="3733" dirty="0"/>
              <a:t>uestion prompt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95C43F16-0449-1EE5-9CFD-FAB4F86A933C}"/>
              </a:ext>
            </a:extLst>
          </p:cNvPr>
          <p:cNvSpPr/>
          <p:nvPr/>
        </p:nvSpPr>
        <p:spPr>
          <a:xfrm>
            <a:off x="10183412" y="4457680"/>
            <a:ext cx="3158948" cy="1496933"/>
          </a:xfrm>
          <a:prstGeom prst="roundRect">
            <a:avLst/>
          </a:prstGeom>
          <a:gradFill>
            <a:gsLst>
              <a:gs pos="0">
                <a:schemeClr val="bg1">
                  <a:lumMod val="65000"/>
                </a:schemeClr>
              </a:gs>
              <a:gs pos="42000">
                <a:schemeClr val="bg1">
                  <a:lumMod val="85000"/>
                </a:schemeClr>
              </a:gs>
              <a:gs pos="100000">
                <a:schemeClr val="bg1"/>
              </a:gs>
            </a:gsLst>
          </a:gra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NL" sz="3733" dirty="0"/>
              <a:t>Create embeddings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91225688-D74F-2F26-1F6A-43BEBFC79039}"/>
              </a:ext>
            </a:extLst>
          </p:cNvPr>
          <p:cNvSpPr/>
          <p:nvPr/>
        </p:nvSpPr>
        <p:spPr>
          <a:xfrm>
            <a:off x="6117607" y="10437913"/>
            <a:ext cx="3191176" cy="1591731"/>
          </a:xfrm>
          <a:prstGeom prst="roundRect">
            <a:avLst/>
          </a:prstGeom>
          <a:gradFill>
            <a:gsLst>
              <a:gs pos="0">
                <a:schemeClr val="bg1">
                  <a:lumMod val="65000"/>
                </a:schemeClr>
              </a:gs>
              <a:gs pos="42000">
                <a:schemeClr val="bg1">
                  <a:lumMod val="85000"/>
                </a:schemeClr>
              </a:gs>
              <a:gs pos="100000">
                <a:schemeClr val="bg1"/>
              </a:gs>
            </a:gsLst>
          </a:gra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NL" sz="3733" dirty="0"/>
              <a:t>Response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2525D5E-426F-93A8-7CAF-6CAD47D6281F}"/>
              </a:ext>
            </a:extLst>
          </p:cNvPr>
          <p:cNvCxnSpPr>
            <a:cxnSpLocks/>
            <a:stCxn id="29" idx="1"/>
            <a:endCxn id="13" idx="3"/>
          </p:cNvCxnSpPr>
          <p:nvPr/>
        </p:nvCxnSpPr>
        <p:spPr>
          <a:xfrm flipH="1">
            <a:off x="9308783" y="11105694"/>
            <a:ext cx="9614108" cy="12808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16C3CF5-E92B-51BF-A301-2F791FA42B4A}"/>
              </a:ext>
            </a:extLst>
          </p:cNvPr>
          <p:cNvSpPr txBox="1"/>
          <p:nvPr/>
        </p:nvSpPr>
        <p:spPr>
          <a:xfrm>
            <a:off x="883401" y="2895602"/>
            <a:ext cx="600508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6400" dirty="0">
                <a:solidFill>
                  <a:srgbClr val="25167A"/>
                </a:solidFill>
              </a:rPr>
              <a:t>1. Preparation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A47DA71-F64B-4DE4-7A51-91F158032E7C}"/>
              </a:ext>
            </a:extLst>
          </p:cNvPr>
          <p:cNvSpPr txBox="1"/>
          <p:nvPr/>
        </p:nvSpPr>
        <p:spPr>
          <a:xfrm>
            <a:off x="898270" y="7830924"/>
            <a:ext cx="530270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6400" dirty="0">
                <a:solidFill>
                  <a:srgbClr val="25167A"/>
                </a:solidFill>
              </a:rPr>
              <a:t>2. Inference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730EA7A-39DB-6901-8CBA-D58512DDED86}"/>
              </a:ext>
            </a:extLst>
          </p:cNvPr>
          <p:cNvCxnSpPr>
            <a:cxnSpLocks/>
            <a:stCxn id="9" idx="3"/>
            <a:endCxn id="12" idx="1"/>
          </p:cNvCxnSpPr>
          <p:nvPr/>
        </p:nvCxnSpPr>
        <p:spPr>
          <a:xfrm flipV="1">
            <a:off x="9426621" y="5206147"/>
            <a:ext cx="756791" cy="4235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21ECF5E-33A5-EC02-983C-41F8B24270AE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>
            <a:off x="4813802" y="5230241"/>
            <a:ext cx="1252878" cy="182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7F07973-B1D5-CA21-8C4F-3990B9399B37}"/>
              </a:ext>
            </a:extLst>
          </p:cNvPr>
          <p:cNvCxnSpPr>
            <a:cxnSpLocks/>
            <a:stCxn id="36" idx="3"/>
            <a:endCxn id="10" idx="1"/>
          </p:cNvCxnSpPr>
          <p:nvPr/>
        </p:nvCxnSpPr>
        <p:spPr>
          <a:xfrm>
            <a:off x="13342360" y="8604160"/>
            <a:ext cx="1373885" cy="218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69C1D2ED-CC21-1460-D39F-8CDD5AF25A59}"/>
              </a:ext>
            </a:extLst>
          </p:cNvPr>
          <p:cNvSpPr/>
          <p:nvPr/>
        </p:nvSpPr>
        <p:spPr>
          <a:xfrm>
            <a:off x="17885163" y="7722012"/>
            <a:ext cx="3755637" cy="1845939"/>
          </a:xfrm>
          <a:prstGeom prst="roundRect">
            <a:avLst/>
          </a:prstGeom>
          <a:gradFill>
            <a:gsLst>
              <a:gs pos="0">
                <a:schemeClr val="bg1">
                  <a:lumMod val="65000"/>
                </a:schemeClr>
              </a:gs>
              <a:gs pos="42000">
                <a:schemeClr val="bg1">
                  <a:lumMod val="85000"/>
                </a:schemeClr>
              </a:gs>
              <a:gs pos="100000">
                <a:schemeClr val="bg1"/>
              </a:gs>
            </a:gsLst>
          </a:gra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NL" sz="3733" dirty="0"/>
              <a:t>Ingest most similar chunks into LLM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B229704-44C9-D854-7C5F-15A25D437EE3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13342360" y="5206147"/>
            <a:ext cx="3997855" cy="2410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A33D806-B554-FDC2-B71A-02CC16A9CD4A}"/>
              </a:ext>
            </a:extLst>
          </p:cNvPr>
          <p:cNvCxnSpPr>
            <a:cxnSpLocks/>
            <a:stCxn id="10" idx="0"/>
            <a:endCxn id="26" idx="2"/>
          </p:cNvCxnSpPr>
          <p:nvPr/>
        </p:nvCxnSpPr>
        <p:spPr>
          <a:xfrm flipV="1">
            <a:off x="15969124" y="5999008"/>
            <a:ext cx="0" cy="17040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55921F4-6EEA-3C02-6A76-EC34535896DB}"/>
              </a:ext>
            </a:extLst>
          </p:cNvPr>
          <p:cNvCxnSpPr>
            <a:cxnSpLocks/>
            <a:stCxn id="20" idx="2"/>
          </p:cNvCxnSpPr>
          <p:nvPr/>
        </p:nvCxnSpPr>
        <p:spPr>
          <a:xfrm flipH="1">
            <a:off x="19762981" y="9567951"/>
            <a:ext cx="1" cy="63068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6FBE9A2E-C1C1-A01F-C834-2F7FC2FA0DB1}"/>
              </a:ext>
            </a:extLst>
          </p:cNvPr>
          <p:cNvSpPr/>
          <p:nvPr/>
        </p:nvSpPr>
        <p:spPr>
          <a:xfrm>
            <a:off x="14389650" y="4407277"/>
            <a:ext cx="3158948" cy="1591731"/>
          </a:xfrm>
          <a:prstGeom prst="roundRect">
            <a:avLst/>
          </a:prstGeom>
          <a:gradFill>
            <a:gsLst>
              <a:gs pos="0">
                <a:schemeClr val="bg1">
                  <a:lumMod val="65000"/>
                </a:schemeClr>
              </a:gs>
              <a:gs pos="42000">
                <a:schemeClr val="bg1">
                  <a:lumMod val="85000"/>
                </a:schemeClr>
              </a:gs>
              <a:gs pos="100000">
                <a:schemeClr val="bg1"/>
              </a:gs>
            </a:gsLst>
          </a:gra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NL" sz="3733" dirty="0"/>
              <a:t>Store embeddings</a:t>
            </a:r>
          </a:p>
        </p:txBody>
      </p:sp>
      <p:pic>
        <p:nvPicPr>
          <p:cNvPr id="29" name="Picture 2" descr="Ollama: Get up and running with large language models, locally. | Y  Combinator">
            <a:extLst>
              <a:ext uri="{FF2B5EF4-FFF2-40B4-BE49-F238E27FC236}">
                <a16:creationId xmlns:a16="http://schemas.microsoft.com/office/drawing/2014/main" id="{509D4AC1-1BBF-0547-5F75-98EBE5C5CB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15" t="24805" r="14936"/>
          <a:stretch/>
        </p:blipFill>
        <p:spPr bwMode="auto">
          <a:xfrm>
            <a:off x="18922891" y="10211556"/>
            <a:ext cx="1680180" cy="1788275"/>
          </a:xfrm>
          <a:prstGeom prst="rect">
            <a:avLst/>
          </a:prstGeom>
          <a:noFill/>
          <a:ln w="19050">
            <a:solidFill>
              <a:srgbClr val="0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606C32DF-AD8B-0C33-FF2B-899881DEB2E9}"/>
              </a:ext>
            </a:extLst>
          </p:cNvPr>
          <p:cNvCxnSpPr>
            <a:cxnSpLocks/>
            <a:stCxn id="10" idx="3"/>
            <a:endCxn id="20" idx="1"/>
          </p:cNvCxnSpPr>
          <p:nvPr/>
        </p:nvCxnSpPr>
        <p:spPr>
          <a:xfrm>
            <a:off x="17222002" y="8625983"/>
            <a:ext cx="663161" cy="1899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1E16EBB2-DB61-58CF-9CDC-2C6BA8B066C9}"/>
              </a:ext>
            </a:extLst>
          </p:cNvPr>
          <p:cNvSpPr/>
          <p:nvPr/>
        </p:nvSpPr>
        <p:spPr>
          <a:xfrm>
            <a:off x="10183412" y="7719952"/>
            <a:ext cx="3158948" cy="1768416"/>
          </a:xfrm>
          <a:prstGeom prst="roundRect">
            <a:avLst/>
          </a:prstGeom>
          <a:gradFill>
            <a:gsLst>
              <a:gs pos="0">
                <a:schemeClr val="bg1">
                  <a:lumMod val="65000"/>
                </a:schemeClr>
              </a:gs>
              <a:gs pos="42000">
                <a:schemeClr val="bg1">
                  <a:lumMod val="85000"/>
                </a:schemeClr>
              </a:gs>
              <a:gs pos="100000">
                <a:schemeClr val="bg1"/>
              </a:gs>
            </a:gsLst>
          </a:gra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NL" sz="3733" dirty="0"/>
              <a:t>Create embedding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32A5ACD6-B9A3-0060-6571-369E6928B49D}"/>
              </a:ext>
            </a:extLst>
          </p:cNvPr>
          <p:cNvCxnSpPr>
            <a:cxnSpLocks/>
            <a:stCxn id="11" idx="3"/>
            <a:endCxn id="36" idx="1"/>
          </p:cNvCxnSpPr>
          <p:nvPr/>
        </p:nvCxnSpPr>
        <p:spPr>
          <a:xfrm flipV="1">
            <a:off x="9308783" y="8604160"/>
            <a:ext cx="874629" cy="20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4262483"/>
      </p:ext>
    </p:extLst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ABCD8F-4946-BBBF-23AD-DD9A072BB6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Similarity search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EF8701-6F37-71CE-A603-44C977B55E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79593" y="5524153"/>
            <a:ext cx="11312407" cy="6434668"/>
          </a:xfrm>
        </p:spPr>
        <p:txBody>
          <a:bodyPr>
            <a:normAutofit lnSpcReduction="10000"/>
          </a:bodyPr>
          <a:lstStyle/>
          <a:p>
            <a:r>
              <a:rPr lang="en-NL" sz="4800" dirty="0"/>
              <a:t>Similarity search is done by comparing vector embeddings. </a:t>
            </a:r>
          </a:p>
          <a:p>
            <a:pPr marL="0" indent="0">
              <a:buNone/>
            </a:pPr>
            <a:endParaRPr lang="en-NL" sz="4800" dirty="0"/>
          </a:p>
          <a:p>
            <a:r>
              <a:rPr lang="en-NL" sz="4800" dirty="0"/>
              <a:t>Most often we use ‘cosine similarity’. </a:t>
            </a:r>
          </a:p>
          <a:p>
            <a:pPr marL="0" indent="0">
              <a:buNone/>
            </a:pPr>
            <a:endParaRPr lang="en-NL" sz="4800" dirty="0"/>
          </a:p>
          <a:p>
            <a:r>
              <a:rPr lang="en-NL" sz="4800" dirty="0"/>
              <a:t>It gives meaning to search – not just string search! </a:t>
            </a:r>
          </a:p>
          <a:p>
            <a:r>
              <a:rPr lang="en-NL" sz="4800" dirty="0"/>
              <a:t>Try it at </a:t>
            </a:r>
            <a:r>
              <a:rPr lang="en-NL" sz="4800" u="sng" dirty="0"/>
              <a:t>www.perplexity.ai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BC0A44A-FD6D-75A4-1274-D7C0C80FD7C1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1026" name="Picture 2" descr="Vector Similarity Search: From Basics to Production">
            <a:extLst>
              <a:ext uri="{FF2B5EF4-FFF2-40B4-BE49-F238E27FC236}">
                <a16:creationId xmlns:a16="http://schemas.microsoft.com/office/drawing/2014/main" id="{75EFC23F-CC33-86CA-2CCA-BD3A968E6C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18" t="16087" r="21543" b="11666"/>
          <a:stretch/>
        </p:blipFill>
        <p:spPr bwMode="auto">
          <a:xfrm>
            <a:off x="12680955" y="5195763"/>
            <a:ext cx="9900818" cy="7091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8317145"/>
      </p:ext>
    </p:extLst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9DE8C-FF5C-C90E-6D13-B751FF2C2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RAG challenge + notebook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E6AFAB-20A3-D98B-8F68-053062D164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sz="4400" dirty="0"/>
              <a:t>Get your chatbot to talk with a document. </a:t>
            </a:r>
          </a:p>
          <a:p>
            <a:pPr marL="216000" lvl="1" indent="0">
              <a:buNone/>
            </a:pPr>
            <a:endParaRPr lang="en-GB" sz="4400" dirty="0"/>
          </a:p>
          <a:p>
            <a:pPr marL="216000" lvl="1" indent="0">
              <a:buNone/>
            </a:pPr>
            <a:r>
              <a:rPr lang="en-GB" sz="4400" dirty="0"/>
              <a:t>Use the notebooks to do RAG on Peter Pan book:</a:t>
            </a:r>
          </a:p>
          <a:p>
            <a:pPr marL="216000" lvl="1" indent="0">
              <a:buNone/>
            </a:pPr>
            <a:r>
              <a:rPr lang="en-GB" sz="4400" dirty="0" err="1">
                <a:solidFill>
                  <a:srgbClr val="1A466C"/>
                </a:solidFill>
                <a:highlight>
                  <a:srgbClr val="FAFAFA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RAG_basics_from_scratch_with_ollama.ipynb</a:t>
            </a:r>
            <a:endParaRPr lang="en-GB" sz="4400" dirty="0">
              <a:solidFill>
                <a:srgbClr val="1A466C"/>
              </a:solidFill>
              <a:highlight>
                <a:srgbClr val="FAFAFA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16000" lvl="1" indent="0">
              <a:buNone/>
            </a:pPr>
            <a:endParaRPr lang="en-GB" sz="4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16000" lvl="1" indent="0">
              <a:buNone/>
            </a:pPr>
            <a:r>
              <a:rPr lang="en-GB" sz="4400" dirty="0"/>
              <a:t>Bonus if you want to learn more about some theory behind RAG:</a:t>
            </a:r>
          </a:p>
          <a:p>
            <a:pPr marL="216000" lvl="1" indent="0">
              <a:buNone/>
            </a:pPr>
            <a:r>
              <a:rPr lang="en-GB" sz="4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RAG_exercises.ipynb</a:t>
            </a:r>
            <a:endParaRPr lang="en-GB" sz="4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16000" lvl="1" indent="0">
              <a:buNone/>
            </a:pPr>
            <a:endParaRPr lang="en-GB" dirty="0"/>
          </a:p>
          <a:p>
            <a:pPr marL="216000" lvl="1" indent="0">
              <a:buNone/>
            </a:pPr>
            <a:endParaRPr lang="en-NL" dirty="0"/>
          </a:p>
          <a:p>
            <a:pPr marL="216000" lvl="1" indent="0">
              <a:buNone/>
            </a:pPr>
            <a:endParaRPr lang="en-NL" dirty="0"/>
          </a:p>
          <a:p>
            <a:pPr lvl="1"/>
            <a:endParaRPr lang="en-NL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BB21CAF-DC20-9D37-AA55-2B17419035E2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599877712"/>
      </p:ext>
    </p:extLst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7E321D-2EFC-610B-92D3-1353E8915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Learn more RAG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AEE87F-76A3-37E6-717D-9CD2414F5E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NL" sz="4400" dirty="0"/>
              <a:t>Short courses with deeplearning.ai</a:t>
            </a:r>
          </a:p>
          <a:p>
            <a:r>
              <a:rPr lang="en-GB" sz="4400" dirty="0">
                <a:hlinkClick r:id="rId2"/>
              </a:rPr>
              <a:t>https://www.deeplearning.ai/short-courses/building-multimodal-search-and-rag/</a:t>
            </a:r>
            <a:r>
              <a:rPr lang="en-GB" sz="4400" dirty="0"/>
              <a:t> </a:t>
            </a:r>
          </a:p>
          <a:p>
            <a:r>
              <a:rPr lang="en-GB" sz="4400" dirty="0">
                <a:hlinkClick r:id="rId3"/>
              </a:rPr>
              <a:t>https://learn.deeplearning.ai/courses/preprocessing-unstructured-data-for-llm-applications</a:t>
            </a:r>
            <a:r>
              <a:rPr lang="en-GB" sz="4400" dirty="0"/>
              <a:t> </a:t>
            </a:r>
            <a:endParaRPr lang="en-NL" sz="4400" dirty="0"/>
          </a:p>
          <a:p>
            <a:endParaRPr lang="en-NL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2845B71-2F46-D8A0-B17E-E074C3585A45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84325750"/>
      </p:ext>
    </p:extLst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09F9E-7541-016B-8378-B5E7304A6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To do list - Create a chatbot 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B882381-64E1-FF00-354D-5FD68ABC043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en-NL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A384AE1-63A7-AF82-03C5-46CDABC25F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1205783"/>
              </p:ext>
            </p:extLst>
          </p:nvPr>
        </p:nvGraphicFramePr>
        <p:xfrm>
          <a:off x="1667163" y="5609168"/>
          <a:ext cx="16256001" cy="6309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885057">
                  <a:extLst>
                    <a:ext uri="{9D8B030D-6E8A-4147-A177-3AD203B41FA5}">
                      <a16:colId xmlns:a16="http://schemas.microsoft.com/office/drawing/2014/main" val="1484635056"/>
                    </a:ext>
                  </a:extLst>
                </a:gridCol>
                <a:gridCol w="5370944">
                  <a:extLst>
                    <a:ext uri="{9D8B030D-6E8A-4147-A177-3AD203B41FA5}">
                      <a16:colId xmlns:a16="http://schemas.microsoft.com/office/drawing/2014/main" val="2746634426"/>
                    </a:ext>
                  </a:extLst>
                </a:gridCol>
              </a:tblGrid>
              <a:tr h="509318">
                <a:tc gridSpan="2">
                  <a:txBody>
                    <a:bodyPr/>
                    <a:lstStyle/>
                    <a:p>
                      <a:r>
                        <a:rPr lang="en-NL" sz="4000" b="1" dirty="0">
                          <a:latin typeface="Helvetica" pitchFamily="2" charset="0"/>
                        </a:rPr>
                        <a:t>Our to do list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NL" sz="4000" dirty="0">
                        <a:latin typeface="Helvetica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9215254"/>
                  </a:ext>
                </a:extLst>
              </a:tr>
              <a:tr h="509318">
                <a:tc>
                  <a:txBody>
                    <a:bodyPr/>
                    <a:lstStyle/>
                    <a:p>
                      <a:r>
                        <a:rPr lang="en-NL" sz="4000" dirty="0">
                          <a:latin typeface="Helvetica" pitchFamily="2" charset="0"/>
                        </a:rPr>
                        <a:t>Run LLM’s locally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L" sz="4000" dirty="0">
                          <a:latin typeface="Helvetica" pitchFamily="2" charset="0"/>
                        </a:rPr>
                        <a:t>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9053613"/>
                  </a:ext>
                </a:extLst>
              </a:tr>
              <a:tr h="621695">
                <a:tc>
                  <a:txBody>
                    <a:bodyPr/>
                    <a:lstStyle/>
                    <a:p>
                      <a:r>
                        <a:rPr lang="en-NL" sz="4000" dirty="0">
                          <a:latin typeface="Helvetica" pitchFamily="2" charset="0"/>
                        </a:rPr>
                        <a:t>Personalise model with modelfile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L" sz="4000" dirty="0">
                          <a:latin typeface="Helvetica" pitchFamily="2" charset="0"/>
                        </a:rPr>
                        <a:t>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4440604"/>
                  </a:ext>
                </a:extLst>
              </a:tr>
              <a:tr h="621695">
                <a:tc>
                  <a:txBody>
                    <a:bodyPr/>
                    <a:lstStyle/>
                    <a:p>
                      <a:r>
                        <a:rPr lang="en-NL" sz="4000" dirty="0">
                          <a:latin typeface="Helvetica" pitchFamily="2" charset="0"/>
                        </a:rPr>
                        <a:t>Create a front-end with Gradio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L" sz="4000" dirty="0">
                          <a:latin typeface="Helvetica" pitchFamily="2" charset="0"/>
                        </a:rPr>
                        <a:t>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1063749"/>
                  </a:ext>
                </a:extLst>
              </a:tr>
              <a:tr h="621695">
                <a:tc>
                  <a:txBody>
                    <a:bodyPr/>
                    <a:lstStyle/>
                    <a:p>
                      <a:r>
                        <a:rPr lang="en-NL" sz="4000" dirty="0">
                          <a:latin typeface="Helvetica" pitchFamily="2" charset="0"/>
                        </a:rPr>
                        <a:t>Pick any model from Huggingface (e.g. Dutch)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L" sz="4000" dirty="0">
                          <a:latin typeface="Helvetica" pitchFamily="2" charset="0"/>
                        </a:rPr>
                        <a:t>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1153731"/>
                  </a:ext>
                </a:extLst>
              </a:tr>
              <a:tr h="621695">
                <a:tc>
                  <a:txBody>
                    <a:bodyPr/>
                    <a:lstStyle/>
                    <a:p>
                      <a:r>
                        <a:rPr lang="en-NL" sz="4000" dirty="0">
                          <a:latin typeface="Helvetica" pitchFamily="2" charset="0"/>
                        </a:rPr>
                        <a:t>Work with Vision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L" sz="4000" dirty="0">
                          <a:latin typeface="Helvetica" pitchFamily="2" charset="0"/>
                        </a:rPr>
                        <a:t>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5052940"/>
                  </a:ext>
                </a:extLst>
              </a:tr>
              <a:tr h="621695">
                <a:tc>
                  <a:txBody>
                    <a:bodyPr/>
                    <a:lstStyle/>
                    <a:p>
                      <a:r>
                        <a:rPr lang="en-NL" sz="4000" dirty="0">
                          <a:latin typeface="Helvetica" pitchFamily="2" charset="0"/>
                        </a:rPr>
                        <a:t>Chat with your document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L" sz="4000" dirty="0">
                          <a:latin typeface="Helvetica" pitchFamily="2" charset="0"/>
                        </a:rPr>
                        <a:t>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9614163"/>
                  </a:ext>
                </a:extLst>
              </a:tr>
              <a:tr h="621695">
                <a:tc>
                  <a:txBody>
                    <a:bodyPr/>
                    <a:lstStyle/>
                    <a:p>
                      <a:r>
                        <a:rPr lang="en-NL" sz="4000" dirty="0">
                          <a:latin typeface="Helvetica" pitchFamily="2" charset="0"/>
                        </a:rPr>
                        <a:t>Text to speech / speech to 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L" sz="4000" dirty="0">
                          <a:latin typeface="Helvetica" pitchFamily="2" charset="0"/>
                        </a:rPr>
                        <a:t>19 June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8308370"/>
                  </a:ext>
                </a:extLst>
              </a:tr>
              <a:tr h="468447">
                <a:tc>
                  <a:txBody>
                    <a:bodyPr/>
                    <a:lstStyle/>
                    <a:p>
                      <a:r>
                        <a:rPr lang="en-NL" sz="4000" dirty="0">
                          <a:latin typeface="Helvetica" pitchFamily="2" charset="0"/>
                        </a:rPr>
                        <a:t>Front-end with Gradio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L" sz="4000" dirty="0">
                          <a:latin typeface="Helvetica" pitchFamily="2" charset="0"/>
                        </a:rPr>
                        <a:t>19 June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25524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99185477"/>
      </p:ext>
    </p:extLst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Titel 1"/>
          <p:cNvSpPr txBox="1">
            <a:spLocks noGrp="1"/>
          </p:cNvSpPr>
          <p:nvPr>
            <p:ph type="title"/>
          </p:nvPr>
        </p:nvSpPr>
        <p:spPr>
          <a:xfrm>
            <a:off x="863604" y="2653549"/>
            <a:ext cx="10660343" cy="6713620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nl-NL" dirty="0" err="1"/>
              <a:t>Talking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ollama</a:t>
            </a:r>
            <a:br>
              <a:rPr lang="nl-NL" dirty="0"/>
            </a:br>
            <a:br>
              <a:rPr lang="nl-NL" dirty="0"/>
            </a:br>
            <a:r>
              <a:rPr lang="nl-NL" dirty="0"/>
              <a:t>Speech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Text</a:t>
            </a:r>
            <a:br>
              <a:rPr lang="nl-NL" dirty="0"/>
            </a:br>
            <a:r>
              <a:rPr lang="nl-NL" dirty="0"/>
              <a:t>&amp;</a:t>
            </a:r>
            <a:br>
              <a:rPr lang="nl-NL" dirty="0"/>
            </a:b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Speech</a:t>
            </a:r>
            <a:endParaRPr dirty="0"/>
          </a:p>
        </p:txBody>
      </p:sp>
      <p:pic>
        <p:nvPicPr>
          <p:cNvPr id="491" name="Tijdelijke aanduiding voor afbeelding 6" descr="Tijdelijke aanduiding voor afbeelding 6"/>
          <p:cNvPicPr>
            <a:picLocks noGrp="1" noChangeAspect="1"/>
          </p:cNvPicPr>
          <p:nvPr>
            <p:ph type="pic" idx="23"/>
          </p:nvPr>
        </p:nvPicPr>
        <p:blipFill>
          <a:blip r:embed="rId3"/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8EDA3D-6A7B-4D4A-1C2F-0F3124EF48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81890" y="3705727"/>
            <a:ext cx="10638506" cy="6713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115105"/>
      </p:ext>
    </p:extLst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D620AF-FF45-67A4-3749-87EDD6F54A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How Speech to Text works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D3C7865E-8BED-C67F-699E-C50B2851A17B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2" descr="Afbeelding">
            <a:extLst>
              <a:ext uri="{FF2B5EF4-FFF2-40B4-BE49-F238E27FC236}">
                <a16:creationId xmlns:a16="http://schemas.microsoft.com/office/drawing/2014/main" id="{0426CCF4-717B-82F5-C592-2F8939438F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719" t="65394" r="39619" b="18134"/>
          <a:stretch/>
        </p:blipFill>
        <p:spPr bwMode="auto">
          <a:xfrm>
            <a:off x="12628989" y="5429250"/>
            <a:ext cx="1905617" cy="1777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7B4DE1F-B00B-091D-8EC4-070DD565124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444"/>
          <a:stretch/>
        </p:blipFill>
        <p:spPr>
          <a:xfrm>
            <a:off x="6751897" y="5950618"/>
            <a:ext cx="4387933" cy="1430185"/>
          </a:xfrm>
          <a:prstGeom prst="rect">
            <a:avLst/>
          </a:prstGeom>
        </p:spPr>
      </p:pic>
      <p:pic>
        <p:nvPicPr>
          <p:cNvPr id="7" name="Graphic 6" descr="Volume outline">
            <a:extLst>
              <a:ext uri="{FF2B5EF4-FFF2-40B4-BE49-F238E27FC236}">
                <a16:creationId xmlns:a16="http://schemas.microsoft.com/office/drawing/2014/main" id="{5678B0A9-3043-F409-B35F-3B70CF556B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20017" y="4949372"/>
            <a:ext cx="2830286" cy="2830286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97B40E7C-440C-CA60-DF95-3F15EB2FC535}"/>
              </a:ext>
            </a:extLst>
          </p:cNvPr>
          <p:cNvSpPr txBox="1">
            <a:spLocks/>
          </p:cNvSpPr>
          <p:nvPr/>
        </p:nvSpPr>
        <p:spPr>
          <a:xfrm>
            <a:off x="16544492" y="5693409"/>
            <a:ext cx="3874656" cy="12488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 fontScale="55000" lnSpcReduction="20000"/>
          </a:bodyPr>
          <a:lstStyle>
            <a:lvl1pPr marL="575999" marR="0" indent="-575999" algn="l" defTabSz="914400" latinLnBrk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25167A"/>
              </a:buClr>
              <a:buSzPct val="140000"/>
              <a:buFont typeface="Arial"/>
              <a:buChar char="•"/>
              <a:tabLst/>
              <a:defRPr sz="3200" b="0" i="0" u="none" strike="noStrike" cap="none" spc="0" baseline="0">
                <a:solidFill>
                  <a:srgbClr val="25167A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  <a:lvl2pPr marL="791999" marR="0" indent="-575999" algn="l" defTabSz="914400" latinLnBrk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25167A"/>
              </a:buClr>
              <a:buSzPct val="140000"/>
              <a:buFont typeface="Arial"/>
              <a:buChar char="•"/>
              <a:tabLst/>
              <a:defRPr sz="3200" b="0" i="0" u="none" strike="noStrike" cap="none" spc="0" baseline="0">
                <a:solidFill>
                  <a:srgbClr val="25167A"/>
                </a:solidFill>
                <a:uFillTx/>
                <a:latin typeface="Arial"/>
                <a:ea typeface="Arial"/>
                <a:cs typeface="Arial"/>
                <a:sym typeface="Arial"/>
              </a:defRPr>
            </a:lvl2pPr>
            <a:lvl3pPr marL="1007999" marR="0" indent="-575999" algn="l" defTabSz="914400" latinLnBrk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25167A"/>
              </a:buClr>
              <a:buSzPct val="140000"/>
              <a:buFont typeface="Arial"/>
              <a:buChar char="•"/>
              <a:tabLst/>
              <a:defRPr sz="3200" b="0" i="0" u="none" strike="noStrike" cap="none" spc="0" baseline="0">
                <a:solidFill>
                  <a:srgbClr val="25167A"/>
                </a:solidFill>
                <a:uFillTx/>
                <a:latin typeface="Arial"/>
                <a:ea typeface="Arial"/>
                <a:cs typeface="Arial"/>
                <a:sym typeface="Arial"/>
              </a:defRPr>
            </a:lvl3pPr>
            <a:lvl4pPr marL="1223999" marR="0" indent="-575999" algn="l" defTabSz="914400" latinLnBrk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25167A"/>
              </a:buClr>
              <a:buSzPct val="140000"/>
              <a:buFont typeface="Arial"/>
              <a:buChar char="•"/>
              <a:tabLst/>
              <a:defRPr sz="3200" b="0" i="0" u="none" strike="noStrike" cap="none" spc="0" baseline="0">
                <a:solidFill>
                  <a:srgbClr val="25167A"/>
                </a:solidFill>
                <a:uFillTx/>
                <a:latin typeface="Arial"/>
                <a:ea typeface="Arial"/>
                <a:cs typeface="Arial"/>
                <a:sym typeface="Arial"/>
              </a:defRPr>
            </a:lvl4pPr>
            <a:lvl5pPr marL="1439999" marR="0" indent="-575999" algn="l" defTabSz="914400" latinLnBrk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25167A"/>
              </a:buClr>
              <a:buSzPct val="140000"/>
              <a:buFont typeface="Arial"/>
              <a:buChar char="•"/>
              <a:tabLst/>
              <a:defRPr sz="3200" b="0" i="0" u="none" strike="noStrike" cap="none" spc="0" baseline="0">
                <a:solidFill>
                  <a:srgbClr val="25167A"/>
                </a:solidFill>
                <a:uFillTx/>
                <a:latin typeface="Arial"/>
                <a:ea typeface="Arial"/>
                <a:cs typeface="Arial"/>
                <a:sym typeface="Arial"/>
              </a:defRPr>
            </a:lvl5pPr>
            <a:lvl6pPr marL="2217420" marR="0" indent="-502920" algn="l" defTabSz="1285875" latinLnBrk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4400" b="0" i="0" u="none" strike="noStrike" cap="none" spc="0" baseline="0">
                <a:solidFill>
                  <a:srgbClr val="FFFFFF"/>
                </a:solidFill>
                <a:uFillTx/>
                <a:latin typeface="Arial"/>
                <a:ea typeface="Arial"/>
                <a:cs typeface="Arial"/>
                <a:sym typeface="Arial"/>
              </a:defRPr>
            </a:lvl6pPr>
            <a:lvl7pPr marL="2560320" marR="0" indent="-502920" algn="l" defTabSz="1285875" latinLnBrk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4400" b="0" i="0" u="none" strike="noStrike" cap="none" spc="0" baseline="0">
                <a:solidFill>
                  <a:srgbClr val="FFFFFF"/>
                </a:solidFill>
                <a:uFillTx/>
                <a:latin typeface="Arial"/>
                <a:ea typeface="Arial"/>
                <a:cs typeface="Arial"/>
                <a:sym typeface="Arial"/>
              </a:defRPr>
            </a:lvl7pPr>
            <a:lvl8pPr marL="2903220" marR="0" indent="-502920" algn="l" defTabSz="1285875" latinLnBrk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4400" b="0" i="0" u="none" strike="noStrike" cap="none" spc="0" baseline="0">
                <a:solidFill>
                  <a:srgbClr val="FFFFFF"/>
                </a:solidFill>
                <a:uFillTx/>
                <a:latin typeface="Arial"/>
                <a:ea typeface="Arial"/>
                <a:cs typeface="Arial"/>
                <a:sym typeface="Arial"/>
              </a:defRPr>
            </a:lvl8pPr>
            <a:lvl9pPr marL="3246120" marR="0" indent="-502920" algn="l" defTabSz="1285875" latinLnBrk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4400" b="0" i="0" u="none" strike="noStrike" cap="none" spc="0" baseline="0">
                <a:solidFill>
                  <a:srgbClr val="FFFFFF"/>
                </a:solidFill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 hangingPunct="1">
              <a:buFont typeface="Arial"/>
              <a:buNone/>
            </a:pPr>
            <a:r>
              <a:rPr lang="en-NL" sz="7200"/>
              <a:t>‘Why is the sky blue?’</a:t>
            </a:r>
            <a:endParaRPr lang="en-NL" sz="7200" dirty="0"/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12114D15-324A-177C-729D-B67CC16740B8}"/>
              </a:ext>
            </a:extLst>
          </p:cNvPr>
          <p:cNvSpPr/>
          <p:nvPr/>
        </p:nvSpPr>
        <p:spPr>
          <a:xfrm flipV="1">
            <a:off x="5488623" y="6227960"/>
            <a:ext cx="1263274" cy="273110"/>
          </a:xfrm>
          <a:prstGeom prst="rightArrow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L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E2BEEE8A-BF1E-254C-4966-A17A004DDB8B}"/>
              </a:ext>
            </a:extLst>
          </p:cNvPr>
          <p:cNvSpPr/>
          <p:nvPr/>
        </p:nvSpPr>
        <p:spPr>
          <a:xfrm flipV="1">
            <a:off x="11109691" y="6227960"/>
            <a:ext cx="1263274" cy="273110"/>
          </a:xfrm>
          <a:prstGeom prst="rightArrow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L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F05B7DD8-C7F4-6008-ED92-FA7DABAA43D6}"/>
              </a:ext>
            </a:extLst>
          </p:cNvPr>
          <p:cNvSpPr/>
          <p:nvPr/>
        </p:nvSpPr>
        <p:spPr>
          <a:xfrm flipV="1">
            <a:off x="15170794" y="6091405"/>
            <a:ext cx="1263274" cy="273110"/>
          </a:xfrm>
          <a:prstGeom prst="rightArrow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L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EDC3614B-D6F9-BAC6-173A-902A628826E4}"/>
              </a:ext>
            </a:extLst>
          </p:cNvPr>
          <p:cNvSpPr/>
          <p:nvPr/>
        </p:nvSpPr>
        <p:spPr>
          <a:xfrm>
            <a:off x="8712739" y="8930840"/>
            <a:ext cx="10598727" cy="1726003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NL" sz="3000" b="0" i="0" u="none" strike="noStrike" cap="none" spc="0" normalizeH="0" baseline="0" dirty="0"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As our AI model we will use </a:t>
            </a:r>
            <a:r>
              <a:rPr kumimoji="0" lang="en-NL" i="0" u="none" strike="noStrike" cap="none" spc="0" normalizeH="0" baseline="0" dirty="0"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Whisper</a:t>
            </a:r>
            <a:r>
              <a:rPr kumimoji="0" lang="en-NL" sz="3000" b="0" i="0" u="none" strike="noStrike" cap="none" spc="0" normalizeH="0" baseline="0" dirty="0"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 by OpenAI</a:t>
            </a:r>
          </a:p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NL" sz="3000" b="0" dirty="0">
              <a:solidFill>
                <a:schemeClr val="tx1"/>
              </a:solidFill>
              <a:sym typeface="Helvetica Neue Medium"/>
            </a:endParaRPr>
          </a:p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NL" sz="3000" b="0" i="0" u="none" strike="noStrike" cap="none" spc="0" normalizeH="0" baseline="0" dirty="0"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It’s a Transformer (encoder-decoder) based model.</a:t>
            </a:r>
          </a:p>
        </p:txBody>
      </p:sp>
    </p:spTree>
    <p:extLst>
      <p:ext uri="{BB962C8B-B14F-4D97-AF65-F5344CB8AC3E}">
        <p14:creationId xmlns:p14="http://schemas.microsoft.com/office/powerpoint/2010/main" val="336074681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6B200627-A976-59A9-F62B-EE8E16C3F2E5}"/>
              </a:ext>
            </a:extLst>
          </p:cNvPr>
          <p:cNvSpPr/>
          <p:nvPr/>
        </p:nvSpPr>
        <p:spPr>
          <a:xfrm>
            <a:off x="7454862" y="5263150"/>
            <a:ext cx="7592291" cy="2202730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NL" sz="3000" b="0" i="0" u="none" strike="noStrike" normalizeH="0" baseline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+mn-lt"/>
                <a:ea typeface="+mn-ea"/>
                <a:cs typeface="+mn-cs"/>
                <a:sym typeface="Helvetica Neue Medium"/>
              </a:rPr>
              <a:t>Text to Speech = hardware specific</a:t>
            </a:r>
          </a:p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NL" sz="3000" b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lt"/>
                <a:ea typeface="+mn-ea"/>
                <a:cs typeface="+mn-cs"/>
                <a:sym typeface="Helvetica Neue Medium"/>
              </a:rPr>
              <a:t></a:t>
            </a:r>
          </a:p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NL" sz="3000" b="0" i="0" u="none" strike="noStrike" normalizeH="0" baseline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+mn-lt"/>
                <a:ea typeface="+mn-ea"/>
                <a:cs typeface="+mn-cs"/>
                <a:sym typeface="Helvetica Neue Medium"/>
              </a:rPr>
              <a:t>MacOS – Windows - Linux</a:t>
            </a:r>
          </a:p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L" sz="3000" b="0" i="0" u="none" strike="noStrike" normalizeH="0" baseline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D620AF-FF45-67A4-3749-87EDD6F54A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Text to Speech - offline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97B40E7C-440C-CA60-DF95-3F15EB2FC535}"/>
              </a:ext>
            </a:extLst>
          </p:cNvPr>
          <p:cNvSpPr txBox="1">
            <a:spLocks/>
          </p:cNvSpPr>
          <p:nvPr/>
        </p:nvSpPr>
        <p:spPr>
          <a:xfrm>
            <a:off x="1845685" y="5893199"/>
            <a:ext cx="3874656" cy="12488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 fontScale="55000" lnSpcReduction="20000"/>
          </a:bodyPr>
          <a:lstStyle>
            <a:lvl1pPr marL="575999" marR="0" indent="-575999" algn="l" defTabSz="914400" latinLnBrk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25167A"/>
              </a:buClr>
              <a:buSzPct val="140000"/>
              <a:buFont typeface="Arial"/>
              <a:buChar char="•"/>
              <a:tabLst/>
              <a:defRPr sz="3200" b="0" i="0" u="none" strike="noStrike" cap="none" spc="0" baseline="0">
                <a:solidFill>
                  <a:srgbClr val="25167A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  <a:lvl2pPr marL="791999" marR="0" indent="-575999" algn="l" defTabSz="914400" latinLnBrk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25167A"/>
              </a:buClr>
              <a:buSzPct val="140000"/>
              <a:buFont typeface="Arial"/>
              <a:buChar char="•"/>
              <a:tabLst/>
              <a:defRPr sz="3200" b="0" i="0" u="none" strike="noStrike" cap="none" spc="0" baseline="0">
                <a:solidFill>
                  <a:srgbClr val="25167A"/>
                </a:solidFill>
                <a:uFillTx/>
                <a:latin typeface="Arial"/>
                <a:ea typeface="Arial"/>
                <a:cs typeface="Arial"/>
                <a:sym typeface="Arial"/>
              </a:defRPr>
            </a:lvl2pPr>
            <a:lvl3pPr marL="1007999" marR="0" indent="-575999" algn="l" defTabSz="914400" latinLnBrk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25167A"/>
              </a:buClr>
              <a:buSzPct val="140000"/>
              <a:buFont typeface="Arial"/>
              <a:buChar char="•"/>
              <a:tabLst/>
              <a:defRPr sz="3200" b="0" i="0" u="none" strike="noStrike" cap="none" spc="0" baseline="0">
                <a:solidFill>
                  <a:srgbClr val="25167A"/>
                </a:solidFill>
                <a:uFillTx/>
                <a:latin typeface="Arial"/>
                <a:ea typeface="Arial"/>
                <a:cs typeface="Arial"/>
                <a:sym typeface="Arial"/>
              </a:defRPr>
            </a:lvl3pPr>
            <a:lvl4pPr marL="1223999" marR="0" indent="-575999" algn="l" defTabSz="914400" latinLnBrk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25167A"/>
              </a:buClr>
              <a:buSzPct val="140000"/>
              <a:buFont typeface="Arial"/>
              <a:buChar char="•"/>
              <a:tabLst/>
              <a:defRPr sz="3200" b="0" i="0" u="none" strike="noStrike" cap="none" spc="0" baseline="0">
                <a:solidFill>
                  <a:srgbClr val="25167A"/>
                </a:solidFill>
                <a:uFillTx/>
                <a:latin typeface="Arial"/>
                <a:ea typeface="Arial"/>
                <a:cs typeface="Arial"/>
                <a:sym typeface="Arial"/>
              </a:defRPr>
            </a:lvl4pPr>
            <a:lvl5pPr marL="1439999" marR="0" indent="-575999" algn="l" defTabSz="914400" latinLnBrk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25167A"/>
              </a:buClr>
              <a:buSzPct val="140000"/>
              <a:buFont typeface="Arial"/>
              <a:buChar char="•"/>
              <a:tabLst/>
              <a:defRPr sz="3200" b="0" i="0" u="none" strike="noStrike" cap="none" spc="0" baseline="0">
                <a:solidFill>
                  <a:srgbClr val="25167A"/>
                </a:solidFill>
                <a:uFillTx/>
                <a:latin typeface="Arial"/>
                <a:ea typeface="Arial"/>
                <a:cs typeface="Arial"/>
                <a:sym typeface="Arial"/>
              </a:defRPr>
            </a:lvl5pPr>
            <a:lvl6pPr marL="2217420" marR="0" indent="-502920" algn="l" defTabSz="1285875" latinLnBrk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4400" b="0" i="0" u="none" strike="noStrike" cap="none" spc="0" baseline="0">
                <a:solidFill>
                  <a:srgbClr val="FFFFFF"/>
                </a:solidFill>
                <a:uFillTx/>
                <a:latin typeface="Arial"/>
                <a:ea typeface="Arial"/>
                <a:cs typeface="Arial"/>
                <a:sym typeface="Arial"/>
              </a:defRPr>
            </a:lvl6pPr>
            <a:lvl7pPr marL="2560320" marR="0" indent="-502920" algn="l" defTabSz="1285875" latinLnBrk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4400" b="0" i="0" u="none" strike="noStrike" cap="none" spc="0" baseline="0">
                <a:solidFill>
                  <a:srgbClr val="FFFFFF"/>
                </a:solidFill>
                <a:uFillTx/>
                <a:latin typeface="Arial"/>
                <a:ea typeface="Arial"/>
                <a:cs typeface="Arial"/>
                <a:sym typeface="Arial"/>
              </a:defRPr>
            </a:lvl7pPr>
            <a:lvl8pPr marL="2903220" marR="0" indent="-502920" algn="l" defTabSz="1285875" latinLnBrk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4400" b="0" i="0" u="none" strike="noStrike" cap="none" spc="0" baseline="0">
                <a:solidFill>
                  <a:srgbClr val="FFFFFF"/>
                </a:solidFill>
                <a:uFillTx/>
                <a:latin typeface="Arial"/>
                <a:ea typeface="Arial"/>
                <a:cs typeface="Arial"/>
                <a:sym typeface="Arial"/>
              </a:defRPr>
            </a:lvl8pPr>
            <a:lvl9pPr marL="3246120" marR="0" indent="-502920" algn="l" defTabSz="1285875" latinLnBrk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4400" b="0" i="0" u="none" strike="noStrike" cap="none" spc="0" baseline="0">
                <a:solidFill>
                  <a:srgbClr val="FFFFFF"/>
                </a:solidFill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 hangingPunct="1">
              <a:buFont typeface="Arial"/>
              <a:buNone/>
            </a:pPr>
            <a:r>
              <a:rPr lang="en-NL" sz="7200" dirty="0"/>
              <a:t>‘The sky is blue because…’</a:t>
            </a:r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F05B7DD8-C7F4-6008-ED92-FA7DABAA43D6}"/>
              </a:ext>
            </a:extLst>
          </p:cNvPr>
          <p:cNvSpPr/>
          <p:nvPr/>
        </p:nvSpPr>
        <p:spPr>
          <a:xfrm flipV="1">
            <a:off x="15503302" y="6202241"/>
            <a:ext cx="1263274" cy="273110"/>
          </a:xfrm>
          <a:prstGeom prst="rightArrow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L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pic>
        <p:nvPicPr>
          <p:cNvPr id="23" name="Graphic 22" descr="Volume outline">
            <a:extLst>
              <a:ext uri="{FF2B5EF4-FFF2-40B4-BE49-F238E27FC236}">
                <a16:creationId xmlns:a16="http://schemas.microsoft.com/office/drawing/2014/main" id="{5555F66A-7EE0-2D2B-7DE8-733A773867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315091" y="4900576"/>
            <a:ext cx="2830286" cy="2830286"/>
          </a:xfrm>
          <a:prstGeom prst="rect">
            <a:avLst/>
          </a:prstGeom>
        </p:spPr>
      </p:pic>
      <p:sp>
        <p:nvSpPr>
          <p:cNvPr id="24" name="Right Arrow 23">
            <a:extLst>
              <a:ext uri="{FF2B5EF4-FFF2-40B4-BE49-F238E27FC236}">
                <a16:creationId xmlns:a16="http://schemas.microsoft.com/office/drawing/2014/main" id="{B7C6281B-1E83-3A90-491F-34FE68D10ACA}"/>
              </a:ext>
            </a:extLst>
          </p:cNvPr>
          <p:cNvSpPr/>
          <p:nvPr/>
        </p:nvSpPr>
        <p:spPr>
          <a:xfrm flipV="1">
            <a:off x="5743435" y="6264414"/>
            <a:ext cx="1263274" cy="273110"/>
          </a:xfrm>
          <a:prstGeom prst="rightArrow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L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9D9A75-2115-DE04-5336-B287610C02AB}"/>
              </a:ext>
            </a:extLst>
          </p:cNvPr>
          <p:cNvSpPr txBox="1"/>
          <p:nvPr/>
        </p:nvSpPr>
        <p:spPr>
          <a:xfrm>
            <a:off x="3128211" y="9632612"/>
            <a:ext cx="12777536" cy="16215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NL" sz="3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We will use a python library called Pyttsx3 to program it. </a:t>
            </a:r>
          </a:p>
          <a:p>
            <a:pPr marL="0" marR="0" indent="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NL" dirty="0"/>
          </a:p>
          <a:p>
            <a:pPr marL="0" marR="0" indent="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NL" dirty="0"/>
              <a:t>There are thus differences between Mac / Windows / Linux</a:t>
            </a:r>
            <a:endParaRPr kumimoji="0" lang="en-NL" sz="32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58723991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12F16E-8F05-4569-B58A-3B96A534CF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Putting it all together!</a:t>
            </a:r>
          </a:p>
        </p:txBody>
      </p:sp>
      <p:pic>
        <p:nvPicPr>
          <p:cNvPr id="5" name="Picture 2" descr="Afbeelding">
            <a:extLst>
              <a:ext uri="{FF2B5EF4-FFF2-40B4-BE49-F238E27FC236}">
                <a16:creationId xmlns:a16="http://schemas.microsoft.com/office/drawing/2014/main" id="{FF05BB38-B738-0C99-A77F-1578E171B6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719" t="65394" r="39619" b="18134"/>
          <a:stretch/>
        </p:blipFill>
        <p:spPr bwMode="auto">
          <a:xfrm>
            <a:off x="6375380" y="8893305"/>
            <a:ext cx="1636566" cy="1526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CD9B274-C42C-EFEA-66DC-87F9548C23D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1444"/>
          <a:stretch/>
        </p:blipFill>
        <p:spPr>
          <a:xfrm>
            <a:off x="6375379" y="6130536"/>
            <a:ext cx="4387933" cy="1430185"/>
          </a:xfrm>
          <a:prstGeom prst="rect">
            <a:avLst/>
          </a:prstGeom>
        </p:spPr>
      </p:pic>
      <p:pic>
        <p:nvPicPr>
          <p:cNvPr id="12" name="Graphic 11" descr="Volume outline">
            <a:extLst>
              <a:ext uri="{FF2B5EF4-FFF2-40B4-BE49-F238E27FC236}">
                <a16:creationId xmlns:a16="http://schemas.microsoft.com/office/drawing/2014/main" id="{D033901E-3F6C-0D21-F614-FE0BCBAEDC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443499" y="5129290"/>
            <a:ext cx="2830286" cy="2830286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6C794F15-A8D0-5F90-A150-E291F44209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167974" y="5873327"/>
            <a:ext cx="3874656" cy="1248832"/>
          </a:xfrm>
        </p:spPr>
        <p:txBody>
          <a:bodyPr>
            <a:normAutofit fontScale="55000" lnSpcReduction="20000"/>
          </a:bodyPr>
          <a:lstStyle/>
          <a:p>
            <a:pPr marL="0" indent="0" algn="ctr">
              <a:buNone/>
            </a:pPr>
            <a:r>
              <a:rPr lang="en-NL" sz="7200" dirty="0"/>
              <a:t>‘Why is the sky blue?’</a:t>
            </a:r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4E6EEF07-AEF6-230D-3FD5-E034A834C17D}"/>
              </a:ext>
            </a:extLst>
          </p:cNvPr>
          <p:cNvSpPr/>
          <p:nvPr/>
        </p:nvSpPr>
        <p:spPr>
          <a:xfrm flipV="1">
            <a:off x="5112105" y="6407878"/>
            <a:ext cx="1263274" cy="273110"/>
          </a:xfrm>
          <a:prstGeom prst="rightArrow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L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CA881B19-3B3E-BD50-13A9-C61E091F5FC4}"/>
              </a:ext>
            </a:extLst>
          </p:cNvPr>
          <p:cNvSpPr/>
          <p:nvPr/>
        </p:nvSpPr>
        <p:spPr>
          <a:xfrm flipV="1">
            <a:off x="10733173" y="6407878"/>
            <a:ext cx="1263274" cy="273110"/>
          </a:xfrm>
          <a:prstGeom prst="rightArrow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L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70E2AC84-31D1-86E2-B414-0C8BAEB6661F}"/>
              </a:ext>
            </a:extLst>
          </p:cNvPr>
          <p:cNvSpPr/>
          <p:nvPr/>
        </p:nvSpPr>
        <p:spPr>
          <a:xfrm flipV="1">
            <a:off x="14794276" y="6271323"/>
            <a:ext cx="1263274" cy="273110"/>
          </a:xfrm>
          <a:prstGeom prst="rightArrow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L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pic>
        <p:nvPicPr>
          <p:cNvPr id="17" name="Picture 2" descr="Ollama: Get up and running with large language models, locally. | Y  Combinator">
            <a:extLst>
              <a:ext uri="{FF2B5EF4-FFF2-40B4-BE49-F238E27FC236}">
                <a16:creationId xmlns:a16="http://schemas.microsoft.com/office/drawing/2014/main" id="{520C7400-6A85-897E-B38A-09ADAE0D23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33" t="29855" r="17886"/>
          <a:stretch/>
        </p:blipFill>
        <p:spPr bwMode="auto">
          <a:xfrm>
            <a:off x="2693863" y="8352185"/>
            <a:ext cx="2015969" cy="2357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Afbeelding">
            <a:extLst>
              <a:ext uri="{FF2B5EF4-FFF2-40B4-BE49-F238E27FC236}">
                <a16:creationId xmlns:a16="http://schemas.microsoft.com/office/drawing/2014/main" id="{14DBA31D-8DF5-1CAC-7372-C657C0D837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719" t="65394" r="39619" b="18134"/>
          <a:stretch/>
        </p:blipFill>
        <p:spPr bwMode="auto">
          <a:xfrm>
            <a:off x="12725808" y="5609168"/>
            <a:ext cx="1622362" cy="1512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C5FA37F4-67C6-52C9-D30E-C9E7DF01FC23}"/>
              </a:ext>
            </a:extLst>
          </p:cNvPr>
          <p:cNvSpPr txBox="1">
            <a:spLocks/>
          </p:cNvSpPr>
          <p:nvPr/>
        </p:nvSpPr>
        <p:spPr>
          <a:xfrm>
            <a:off x="9842094" y="8983847"/>
            <a:ext cx="3874656" cy="12488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 fontScale="55000" lnSpcReduction="20000"/>
          </a:bodyPr>
          <a:lstStyle>
            <a:lvl1pPr marL="575999" marR="0" indent="-575999" algn="l" defTabSz="914400" latinLnBrk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25167A"/>
              </a:buClr>
              <a:buSzPct val="140000"/>
              <a:buFont typeface="Arial"/>
              <a:buChar char="•"/>
              <a:tabLst/>
              <a:defRPr sz="3200" b="0" i="0" u="none" strike="noStrike" cap="none" spc="0" baseline="0">
                <a:solidFill>
                  <a:srgbClr val="25167A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  <a:lvl2pPr marL="791999" marR="0" indent="-575999" algn="l" defTabSz="914400" latinLnBrk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25167A"/>
              </a:buClr>
              <a:buSzPct val="140000"/>
              <a:buFont typeface="Arial"/>
              <a:buChar char="•"/>
              <a:tabLst/>
              <a:defRPr sz="3200" b="0" i="0" u="none" strike="noStrike" cap="none" spc="0" baseline="0">
                <a:solidFill>
                  <a:srgbClr val="25167A"/>
                </a:solidFill>
                <a:uFillTx/>
                <a:latin typeface="Arial"/>
                <a:ea typeface="Arial"/>
                <a:cs typeface="Arial"/>
                <a:sym typeface="Arial"/>
              </a:defRPr>
            </a:lvl2pPr>
            <a:lvl3pPr marL="1007999" marR="0" indent="-575999" algn="l" defTabSz="914400" latinLnBrk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25167A"/>
              </a:buClr>
              <a:buSzPct val="140000"/>
              <a:buFont typeface="Arial"/>
              <a:buChar char="•"/>
              <a:tabLst/>
              <a:defRPr sz="3200" b="0" i="0" u="none" strike="noStrike" cap="none" spc="0" baseline="0">
                <a:solidFill>
                  <a:srgbClr val="25167A"/>
                </a:solidFill>
                <a:uFillTx/>
                <a:latin typeface="Arial"/>
                <a:ea typeface="Arial"/>
                <a:cs typeface="Arial"/>
                <a:sym typeface="Arial"/>
              </a:defRPr>
            </a:lvl3pPr>
            <a:lvl4pPr marL="1223999" marR="0" indent="-575999" algn="l" defTabSz="914400" latinLnBrk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25167A"/>
              </a:buClr>
              <a:buSzPct val="140000"/>
              <a:buFont typeface="Arial"/>
              <a:buChar char="•"/>
              <a:tabLst/>
              <a:defRPr sz="3200" b="0" i="0" u="none" strike="noStrike" cap="none" spc="0" baseline="0">
                <a:solidFill>
                  <a:srgbClr val="25167A"/>
                </a:solidFill>
                <a:uFillTx/>
                <a:latin typeface="Arial"/>
                <a:ea typeface="Arial"/>
                <a:cs typeface="Arial"/>
                <a:sym typeface="Arial"/>
              </a:defRPr>
            </a:lvl4pPr>
            <a:lvl5pPr marL="1439999" marR="0" indent="-575999" algn="l" defTabSz="914400" latinLnBrk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25167A"/>
              </a:buClr>
              <a:buSzPct val="140000"/>
              <a:buFont typeface="Arial"/>
              <a:buChar char="•"/>
              <a:tabLst/>
              <a:defRPr sz="3200" b="0" i="0" u="none" strike="noStrike" cap="none" spc="0" baseline="0">
                <a:solidFill>
                  <a:srgbClr val="25167A"/>
                </a:solidFill>
                <a:uFillTx/>
                <a:latin typeface="Arial"/>
                <a:ea typeface="Arial"/>
                <a:cs typeface="Arial"/>
                <a:sym typeface="Arial"/>
              </a:defRPr>
            </a:lvl5pPr>
            <a:lvl6pPr marL="2217420" marR="0" indent="-502920" algn="l" defTabSz="1285875" latinLnBrk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4400" b="0" i="0" u="none" strike="noStrike" cap="none" spc="0" baseline="0">
                <a:solidFill>
                  <a:srgbClr val="FFFFFF"/>
                </a:solidFill>
                <a:uFillTx/>
                <a:latin typeface="Arial"/>
                <a:ea typeface="Arial"/>
                <a:cs typeface="Arial"/>
                <a:sym typeface="Arial"/>
              </a:defRPr>
            </a:lvl6pPr>
            <a:lvl7pPr marL="2560320" marR="0" indent="-502920" algn="l" defTabSz="1285875" latinLnBrk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4400" b="0" i="0" u="none" strike="noStrike" cap="none" spc="0" baseline="0">
                <a:solidFill>
                  <a:srgbClr val="FFFFFF"/>
                </a:solidFill>
                <a:uFillTx/>
                <a:latin typeface="Arial"/>
                <a:ea typeface="Arial"/>
                <a:cs typeface="Arial"/>
                <a:sym typeface="Arial"/>
              </a:defRPr>
            </a:lvl7pPr>
            <a:lvl8pPr marL="2903220" marR="0" indent="-502920" algn="l" defTabSz="1285875" latinLnBrk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4400" b="0" i="0" u="none" strike="noStrike" cap="none" spc="0" baseline="0">
                <a:solidFill>
                  <a:srgbClr val="FFFFFF"/>
                </a:solidFill>
                <a:uFillTx/>
                <a:latin typeface="Arial"/>
                <a:ea typeface="Arial"/>
                <a:cs typeface="Arial"/>
                <a:sym typeface="Arial"/>
              </a:defRPr>
            </a:lvl8pPr>
            <a:lvl9pPr marL="3246120" marR="0" indent="-502920" algn="l" defTabSz="1285875" latinLnBrk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4400" b="0" i="0" u="none" strike="noStrike" cap="none" spc="0" baseline="0">
                <a:solidFill>
                  <a:srgbClr val="FFFFFF"/>
                </a:solidFill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 hangingPunct="1">
              <a:buFont typeface="Arial"/>
              <a:buNone/>
            </a:pPr>
            <a:r>
              <a:rPr lang="en-NL" sz="7200" dirty="0"/>
              <a:t>‘The sky is blue because…’</a:t>
            </a:r>
          </a:p>
        </p:txBody>
      </p:sp>
      <p:pic>
        <p:nvPicPr>
          <p:cNvPr id="21" name="Picture 2" descr="Afbeelding">
            <a:extLst>
              <a:ext uri="{FF2B5EF4-FFF2-40B4-BE49-F238E27FC236}">
                <a16:creationId xmlns:a16="http://schemas.microsoft.com/office/drawing/2014/main" id="{3A875938-277E-4FC9-B3C8-C363A1F0D0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719" t="65394" r="39619" b="18134"/>
          <a:stretch/>
        </p:blipFill>
        <p:spPr bwMode="auto">
          <a:xfrm>
            <a:off x="14772463" y="8642393"/>
            <a:ext cx="1539480" cy="1435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Graphic 21" descr="Volume outline">
            <a:extLst>
              <a:ext uri="{FF2B5EF4-FFF2-40B4-BE49-F238E27FC236}">
                <a16:creationId xmlns:a16="http://schemas.microsoft.com/office/drawing/2014/main" id="{8D135906-A0C5-19A5-DA98-80E1A0CDAB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127042" y="8022596"/>
            <a:ext cx="2830286" cy="2830286"/>
          </a:xfrm>
          <a:prstGeom prst="rect">
            <a:avLst/>
          </a:prstGeom>
        </p:spPr>
      </p:pic>
      <p:sp>
        <p:nvSpPr>
          <p:cNvPr id="23" name="Right Arrow 22">
            <a:extLst>
              <a:ext uri="{FF2B5EF4-FFF2-40B4-BE49-F238E27FC236}">
                <a16:creationId xmlns:a16="http://schemas.microsoft.com/office/drawing/2014/main" id="{D20BF541-F8F5-22ED-6CBB-508576885894}"/>
              </a:ext>
            </a:extLst>
          </p:cNvPr>
          <p:cNvSpPr/>
          <p:nvPr/>
        </p:nvSpPr>
        <p:spPr>
          <a:xfrm flipV="1">
            <a:off x="4814281" y="9409854"/>
            <a:ext cx="1263274" cy="273110"/>
          </a:xfrm>
          <a:prstGeom prst="rightArrow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L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2ABF0DA8-4923-2D5E-B23A-AF4F42A52962}"/>
              </a:ext>
            </a:extLst>
          </p:cNvPr>
          <p:cNvSpPr/>
          <p:nvPr/>
        </p:nvSpPr>
        <p:spPr>
          <a:xfrm flipV="1">
            <a:off x="8407511" y="9409854"/>
            <a:ext cx="1263274" cy="273110"/>
          </a:xfrm>
          <a:prstGeom prst="rightArrow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L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id="{89F9698F-27CB-BBEE-DB7B-97A7C33FBFF7}"/>
              </a:ext>
            </a:extLst>
          </p:cNvPr>
          <p:cNvSpPr/>
          <p:nvPr/>
        </p:nvSpPr>
        <p:spPr>
          <a:xfrm flipV="1">
            <a:off x="13352931" y="9437739"/>
            <a:ext cx="1263274" cy="273110"/>
          </a:xfrm>
          <a:prstGeom prst="rightArrow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L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E83C4D81-A247-F04B-539A-43F43E827BA9}"/>
              </a:ext>
            </a:extLst>
          </p:cNvPr>
          <p:cNvSpPr/>
          <p:nvPr/>
        </p:nvSpPr>
        <p:spPr>
          <a:xfrm flipV="1">
            <a:off x="16468202" y="9316625"/>
            <a:ext cx="1263274" cy="273110"/>
          </a:xfrm>
          <a:prstGeom prst="rightArrow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L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7F8D5BFF-E2CE-43C6-F23B-48862C1E8955}"/>
              </a:ext>
            </a:extLst>
          </p:cNvPr>
          <p:cNvSpPr/>
          <p:nvPr/>
        </p:nvSpPr>
        <p:spPr>
          <a:xfrm flipV="1">
            <a:off x="20256204" y="6489372"/>
            <a:ext cx="1263274" cy="273110"/>
          </a:xfrm>
          <a:prstGeom prst="rightArrow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L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28CA1D52-B01B-CDD9-AA9B-CABB44330AB6}"/>
              </a:ext>
            </a:extLst>
          </p:cNvPr>
          <p:cNvSpPr/>
          <p:nvPr/>
        </p:nvSpPr>
        <p:spPr>
          <a:xfrm flipV="1">
            <a:off x="1147175" y="9364517"/>
            <a:ext cx="1263274" cy="273110"/>
          </a:xfrm>
          <a:prstGeom prst="rightArrow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L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111593178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 animBg="1"/>
      <p:bldP spid="19" grpId="0" build="p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285E7-11DC-32FD-FBEB-A6E372A358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Install audio packages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6E499A-D558-464E-9F5C-F715DE1405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Please download and install FFMPEG from </a:t>
            </a:r>
            <a:r>
              <a:rPr lang="en-GB" dirty="0">
                <a:hlinkClick r:id="rId2"/>
              </a:rPr>
              <a:t>https://ffmpeg.org/download.html</a:t>
            </a:r>
            <a:r>
              <a:rPr lang="en-GB" dirty="0"/>
              <a:t> </a:t>
            </a:r>
            <a:endParaRPr lang="en-NL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4DBC6178-1BD4-66BC-A14D-FFC21BBBD503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051570821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F07010-1884-F6F5-B10A-00F0661B74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Some questions… raise your hand!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28219A-8683-251D-90AB-414C6A7E64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63600" y="5609168"/>
            <a:ext cx="11761020" cy="4301748"/>
          </a:xfrm>
        </p:spPr>
        <p:txBody>
          <a:bodyPr>
            <a:normAutofit lnSpcReduction="10000"/>
          </a:bodyPr>
          <a:lstStyle/>
          <a:p>
            <a:r>
              <a:rPr lang="en-NL" sz="5400" dirty="0"/>
              <a:t>Who has worked with:</a:t>
            </a:r>
            <a:endParaRPr lang="en-GB" sz="5400" dirty="0"/>
          </a:p>
          <a:p>
            <a:pPr lvl="1"/>
            <a:endParaRPr lang="en-NL" sz="5400" dirty="0"/>
          </a:p>
          <a:p>
            <a:pPr lvl="1"/>
            <a:r>
              <a:rPr lang="en-NL" sz="5400" dirty="0"/>
              <a:t>Python and Jupyter Notebook</a:t>
            </a:r>
          </a:p>
          <a:p>
            <a:pPr marL="216000" lvl="1" indent="0">
              <a:buNone/>
            </a:pPr>
            <a:endParaRPr lang="en-NL" sz="5400" dirty="0"/>
          </a:p>
          <a:p>
            <a:pPr lvl="1"/>
            <a:r>
              <a:rPr lang="en-NL" sz="5400" dirty="0"/>
              <a:t>Speech2Text and Text2Speech</a:t>
            </a:r>
          </a:p>
        </p:txBody>
      </p:sp>
      <p:pic>
        <p:nvPicPr>
          <p:cNvPr id="5" name="Picture 4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77617992-DCF2-E969-FAE4-3C6833BF6E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79201" y="479104"/>
            <a:ext cx="2754249" cy="1505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79173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2BBC88-B885-7F37-0259-32B5CAD6B2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Learn more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16F854-34C8-1DAD-8761-54D623C941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hlinkClick r:id="rId2"/>
              </a:rPr>
              <a:t>https://realpython.com/python-speech-recognition/</a:t>
            </a:r>
            <a:endParaRPr lang="en-GB" dirty="0"/>
          </a:p>
          <a:p>
            <a:endParaRPr lang="en-GB" dirty="0"/>
          </a:p>
          <a:p>
            <a:r>
              <a:rPr lang="en-GB" dirty="0"/>
              <a:t>whisper</a:t>
            </a:r>
            <a:endParaRPr lang="en-NL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7833A40B-9561-5BF3-49DD-C428888AE0ED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A8BB50-4C95-2E62-1543-E3C1A38D79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94409" y="3388658"/>
            <a:ext cx="10017906" cy="8655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383655"/>
      </p:ext>
    </p:extLst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Titel 1"/>
          <p:cNvSpPr txBox="1">
            <a:spLocks noGrp="1"/>
          </p:cNvSpPr>
          <p:nvPr>
            <p:ph type="title"/>
          </p:nvPr>
        </p:nvSpPr>
        <p:spPr>
          <a:xfrm>
            <a:off x="863604" y="2653549"/>
            <a:ext cx="10660343" cy="2955619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nl-NL" dirty="0" err="1"/>
              <a:t>Future</a:t>
            </a:r>
            <a:r>
              <a:rPr lang="nl-NL" dirty="0"/>
              <a:t> </a:t>
            </a:r>
            <a:r>
              <a:rPr lang="nl-NL" dirty="0" err="1"/>
              <a:t>developments</a:t>
            </a:r>
            <a:br>
              <a:rPr lang="nl-NL" dirty="0"/>
            </a:b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Local</a:t>
            </a:r>
            <a:r>
              <a:rPr lang="nl-NL" dirty="0"/>
              <a:t> LLM</a:t>
            </a:r>
            <a:br>
              <a:rPr lang="nl-NL" dirty="0"/>
            </a:br>
            <a:br>
              <a:rPr lang="nl-NL" dirty="0"/>
            </a:br>
            <a:endParaRPr dirty="0"/>
          </a:p>
        </p:txBody>
      </p:sp>
      <p:pic>
        <p:nvPicPr>
          <p:cNvPr id="491" name="Tijdelijke aanduiding voor afbeelding 6" descr="Tijdelijke aanduiding voor afbeelding 6"/>
          <p:cNvPicPr>
            <a:picLocks noGrp="1" noChangeAspect="1"/>
          </p:cNvPicPr>
          <p:nvPr>
            <p:ph type="pic" idx="23"/>
          </p:nvPr>
        </p:nvPicPr>
        <p:blipFill>
          <a:blip r:embed="rId3"/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1026" name="Picture 2" descr="Embedding models">
            <a:extLst>
              <a:ext uri="{FF2B5EF4-FFF2-40B4-BE49-F238E27FC236}">
                <a16:creationId xmlns:a16="http://schemas.microsoft.com/office/drawing/2014/main" id="{6BB5AA9F-5014-277A-1FB7-56DEEF57D8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62" r="12208"/>
          <a:stretch/>
        </p:blipFill>
        <p:spPr bwMode="auto">
          <a:xfrm>
            <a:off x="14135401" y="3569995"/>
            <a:ext cx="9085548" cy="6576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2890371"/>
      </p:ext>
    </p:extLst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5056F-36CB-89F2-68F1-65CFCA36D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NL" dirty="0"/>
              <a:t>Microsoft’s Phi can run in your browser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0B2490-1C9C-1B8A-55E8-A67A6AB739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1"/>
            <a:endParaRPr lang="en-NL" sz="4400" dirty="0"/>
          </a:p>
          <a:p>
            <a:pPr lvl="1">
              <a:buFontTx/>
              <a:buChar char="-"/>
            </a:pPr>
            <a:r>
              <a:rPr lang="en-NL" sz="4400" dirty="0"/>
              <a:t>Microsoft’s Phi is a family of Small Language Models</a:t>
            </a:r>
          </a:p>
          <a:p>
            <a:pPr lvl="1">
              <a:buFontTx/>
              <a:buChar char="-"/>
            </a:pPr>
            <a:r>
              <a:rPr lang="en-NL" sz="4400" dirty="0"/>
              <a:t>Developed for browsers</a:t>
            </a:r>
          </a:p>
          <a:p>
            <a:pPr lvl="2"/>
            <a:endParaRPr lang="en-NL" sz="4400" dirty="0"/>
          </a:p>
          <a:p>
            <a:pPr marL="0" indent="0">
              <a:buNone/>
            </a:pPr>
            <a:r>
              <a:rPr lang="en-NL" sz="4400" dirty="0"/>
              <a:t>Try it yourself:</a:t>
            </a:r>
          </a:p>
          <a:p>
            <a:pPr lvl="1"/>
            <a:r>
              <a:rPr lang="en-GB" sz="4400" dirty="0">
                <a:hlinkClick r:id="rId2"/>
              </a:rPr>
              <a:t>https://huggingface.co/spaces/Xenova/experimental-phi3-webgpu</a:t>
            </a:r>
            <a:r>
              <a:rPr lang="en-NL" sz="4400" dirty="0"/>
              <a:t> </a:t>
            </a:r>
          </a:p>
          <a:p>
            <a:pPr lvl="2"/>
            <a:endParaRPr lang="en-NL" sz="4400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AFB9581-8AEE-D9B5-1823-531725ADFF3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694045167"/>
      </p:ext>
    </p:extLst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E6453-19D2-7D5B-8D4E-8D78773B9F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Apple is very active with local LLM’s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E26CE1-1539-8E4D-8C91-0BFF03CAD5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NL" sz="4000" dirty="0"/>
              <a:t>At the recent Apple Developer Conference (WWDC24), Apple have:</a:t>
            </a:r>
          </a:p>
          <a:p>
            <a:r>
              <a:rPr lang="en-NL" sz="4000" dirty="0"/>
              <a:t>released CoreML, optimized for running models on Apple hardware</a:t>
            </a:r>
          </a:p>
          <a:p>
            <a:endParaRPr lang="en-NL" sz="4000" dirty="0"/>
          </a:p>
          <a:p>
            <a:r>
              <a:rPr lang="en-NL" sz="4000" dirty="0"/>
              <a:t>released OpenELM  - Efficient Language Model</a:t>
            </a:r>
          </a:p>
          <a:p>
            <a:endParaRPr lang="en-NL" sz="4000" dirty="0"/>
          </a:p>
          <a:p>
            <a:r>
              <a:rPr lang="en-NL" sz="4000" dirty="0"/>
              <a:t>published their models on Huggingface:</a:t>
            </a:r>
            <a:br>
              <a:rPr lang="en-NL" sz="4000" dirty="0"/>
            </a:br>
            <a:r>
              <a:rPr lang="en-NL" sz="4000" dirty="0"/>
              <a:t>		</a:t>
            </a:r>
            <a:r>
              <a:rPr lang="en-GB" sz="4000" dirty="0">
                <a:hlinkClick r:id="rId2"/>
              </a:rPr>
              <a:t>https://huggingface.co/apple</a:t>
            </a:r>
            <a:r>
              <a:rPr lang="en-GB" sz="4000" dirty="0"/>
              <a:t> 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7CE0825-FAB0-873C-AA71-650E631F334C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2538C0-1C85-5676-60D4-D7303EA975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29615" y="8826502"/>
            <a:ext cx="7772400" cy="3492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014103"/>
      </p:ext>
    </p:extLst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68A8F7-63E0-347F-6663-0DA1DCAEB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l-NL" dirty="0" err="1"/>
              <a:t>Future</a:t>
            </a:r>
            <a:r>
              <a:rPr lang="nl-NL" dirty="0"/>
              <a:t> of </a:t>
            </a:r>
            <a:r>
              <a:rPr lang="nl-NL" dirty="0" err="1"/>
              <a:t>Local</a:t>
            </a:r>
            <a:r>
              <a:rPr lang="nl-NL" dirty="0"/>
              <a:t> </a:t>
            </a:r>
            <a:r>
              <a:rPr lang="nl-NL" dirty="0" err="1"/>
              <a:t>LLM’s</a:t>
            </a:r>
            <a:r>
              <a:rPr lang="nl-NL" dirty="0"/>
              <a:t>: </a:t>
            </a:r>
            <a:br>
              <a:rPr lang="nl-NL" dirty="0"/>
            </a:br>
            <a:r>
              <a:rPr lang="nl-NL" dirty="0" err="1"/>
              <a:t>ollama</a:t>
            </a:r>
            <a:r>
              <a:rPr lang="nl-NL" dirty="0"/>
              <a:t> </a:t>
            </a:r>
            <a:r>
              <a:rPr lang="nl-NL" dirty="0" err="1"/>
              <a:t>alternatives</a:t>
            </a:r>
            <a:r>
              <a:rPr lang="nl-NL" dirty="0"/>
              <a:t> are </a:t>
            </a:r>
            <a:r>
              <a:rPr lang="nl-NL" dirty="0" err="1"/>
              <a:t>being</a:t>
            </a:r>
            <a:r>
              <a:rPr lang="nl-NL" dirty="0"/>
              <a:t> </a:t>
            </a:r>
            <a:r>
              <a:rPr lang="nl-NL" dirty="0" err="1"/>
              <a:t>developed</a:t>
            </a:r>
            <a:endParaRPr lang="en-NL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DEAD06-2A89-481E-8668-D2B0D223D2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NL" sz="4800" dirty="0"/>
              <a:t> GPT4all </a:t>
            </a:r>
          </a:p>
          <a:p>
            <a:r>
              <a:rPr lang="en-NL" sz="4800" dirty="0"/>
              <a:t> LM-studio</a:t>
            </a:r>
          </a:p>
          <a:p>
            <a:r>
              <a:rPr lang="en-NL" sz="4800" dirty="0"/>
              <a:t> LocalGPT (also does RAG natively)</a:t>
            </a:r>
          </a:p>
          <a:p>
            <a:r>
              <a:rPr lang="en-NL" sz="4800" dirty="0"/>
              <a:t> Jan.ai (my favourite)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6E39D168-4ABF-097D-99BC-98BE19C707A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5ECEA80B-54CE-72D8-FADD-D862626E4F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79201" y="479104"/>
            <a:ext cx="2754249" cy="1505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986546"/>
      </p:ext>
    </p:extLst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Titel 1"/>
          <p:cNvSpPr txBox="1">
            <a:spLocks noGrp="1"/>
          </p:cNvSpPr>
          <p:nvPr>
            <p:ph type="title"/>
          </p:nvPr>
        </p:nvSpPr>
        <p:spPr>
          <a:xfrm>
            <a:off x="863604" y="2653549"/>
            <a:ext cx="10660343" cy="2955619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nl-NL" dirty="0"/>
              <a:t>Bonus slides</a:t>
            </a:r>
            <a:br>
              <a:rPr lang="nl-NL" dirty="0"/>
            </a:br>
            <a:br>
              <a:rPr lang="nl-NL" dirty="0"/>
            </a:br>
            <a:endParaRPr dirty="0"/>
          </a:p>
        </p:txBody>
      </p:sp>
      <p:pic>
        <p:nvPicPr>
          <p:cNvPr id="491" name="Tijdelijke aanduiding voor afbeelding 6" descr="Tijdelijke aanduiding voor afbeelding 6"/>
          <p:cNvPicPr>
            <a:picLocks noGrp="1" noChangeAspect="1"/>
          </p:cNvPicPr>
          <p:nvPr>
            <p:ph type="pic" idx="23"/>
          </p:nvPr>
        </p:nvPicPr>
        <p:blipFill>
          <a:blip r:embed="rId3"/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1026" name="Picture 2" descr="Embedding models">
            <a:extLst>
              <a:ext uri="{FF2B5EF4-FFF2-40B4-BE49-F238E27FC236}">
                <a16:creationId xmlns:a16="http://schemas.microsoft.com/office/drawing/2014/main" id="{6BB5AA9F-5014-277A-1FB7-56DEEF57D8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62" r="12208"/>
          <a:stretch/>
        </p:blipFill>
        <p:spPr bwMode="auto">
          <a:xfrm>
            <a:off x="14135401" y="3569995"/>
            <a:ext cx="9085548" cy="6576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5976993"/>
      </p:ext>
    </p:extLst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44BC7C-816E-2EE0-42D9-A478AB3AE2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NL" b="0" dirty="0"/>
              <a:t>Some RAG evaluation metrics in RAGAS</a:t>
            </a:r>
            <a:br>
              <a:rPr lang="en-NL" b="0" dirty="0"/>
            </a:br>
            <a:endParaRPr lang="en-NL" b="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B0B64B-DA1D-3922-F78C-B6B2F8D60B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0" y="6400800"/>
            <a:ext cx="9025414" cy="4371493"/>
          </a:xfrm>
          <a:prstGeom prst="rect">
            <a:avLst/>
          </a:prstGeom>
        </p:spPr>
      </p:pic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2117D85-18CF-16D9-7B76-11CB88177B9D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670040-FB52-5079-E10B-0F57E2AFF270}"/>
              </a:ext>
            </a:extLst>
          </p:cNvPr>
          <p:cNvSpPr txBox="1"/>
          <p:nvPr/>
        </p:nvSpPr>
        <p:spPr>
          <a:xfrm>
            <a:off x="1413164" y="5077765"/>
            <a:ext cx="9171709" cy="506869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NL" sz="32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Faithfulness</a:t>
            </a:r>
            <a:r>
              <a:rPr kumimoji="0" lang="en-NL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b="0" dirty="0"/>
              <a:t>refers to the idea that the answer should be grounded in the given context.</a:t>
            </a:r>
          </a:p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dirty="0"/>
              <a:t>Answer Relevance </a:t>
            </a:r>
            <a:r>
              <a:rPr lang="en-GB" b="0" dirty="0"/>
              <a:t>refers to the idea that the generated answer should address the actual question that was provided.</a:t>
            </a:r>
          </a:p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dirty="0"/>
              <a:t>Context Relevance </a:t>
            </a:r>
            <a:r>
              <a:rPr lang="en-GB" b="0" dirty="0"/>
              <a:t>refers to the idea that the retrieved context should be focused, containing as little irrelevant information as possible</a:t>
            </a:r>
            <a:endParaRPr kumimoji="0" lang="en-NL" sz="3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02DBE55-70D6-AA17-61A8-F0A35C1EDD67}"/>
              </a:ext>
            </a:extLst>
          </p:cNvPr>
          <p:cNvSpPr txBox="1"/>
          <p:nvPr/>
        </p:nvSpPr>
        <p:spPr>
          <a:xfrm>
            <a:off x="1413164" y="12609368"/>
            <a:ext cx="15014505" cy="6367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32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S</a:t>
            </a:r>
            <a:r>
              <a:rPr kumimoji="0" lang="en-NL" sz="32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ource</a:t>
            </a:r>
            <a:r>
              <a:rPr kumimoji="0" lang="en-NL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: </a:t>
            </a:r>
            <a:r>
              <a:rPr kumimoji="0" lang="en-GB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https://</a:t>
            </a:r>
            <a:r>
              <a:rPr kumimoji="0" lang="en-GB" sz="32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arxiv.org</a:t>
            </a:r>
            <a:r>
              <a:rPr kumimoji="0" lang="en-GB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/pdf/2309.15217</a:t>
            </a:r>
            <a:endParaRPr kumimoji="0" lang="en-NL" sz="3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013054768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Titel 1"/>
          <p:cNvSpPr txBox="1">
            <a:spLocks noGrp="1"/>
          </p:cNvSpPr>
          <p:nvPr>
            <p:ph type="title"/>
          </p:nvPr>
        </p:nvSpPr>
        <p:spPr>
          <a:xfrm>
            <a:off x="863604" y="2653549"/>
            <a:ext cx="10660343" cy="2955619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br>
              <a:rPr lang="nl-NL" dirty="0"/>
            </a:br>
            <a:r>
              <a:rPr lang="nl-NL" dirty="0" err="1"/>
              <a:t>Recap</a:t>
            </a:r>
            <a:r>
              <a:rPr lang="nl-NL" dirty="0"/>
              <a:t> </a:t>
            </a:r>
            <a:r>
              <a:rPr lang="nl-NL" dirty="0" err="1"/>
              <a:t>previous</a:t>
            </a:r>
            <a:r>
              <a:rPr lang="nl-NL" dirty="0"/>
              <a:t> </a:t>
            </a:r>
            <a:r>
              <a:rPr lang="nl-NL" dirty="0" err="1"/>
              <a:t>meetups</a:t>
            </a:r>
            <a:endParaRPr dirty="0"/>
          </a:p>
        </p:txBody>
      </p:sp>
      <p:pic>
        <p:nvPicPr>
          <p:cNvPr id="1026" name="Picture 2" descr="Ollama: Get up and running with large language models, locally. | Y  Combinator">
            <a:extLst>
              <a:ext uri="{FF2B5EF4-FFF2-40B4-BE49-F238E27FC236}">
                <a16:creationId xmlns:a16="http://schemas.microsoft.com/office/drawing/2014/main" id="{6B541F63-84D2-A93A-9B1A-2C3985C4BC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29619" y="1651200"/>
            <a:ext cx="8653290" cy="8653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CEB63C7-CFA0-E3FC-6EC4-453B3BC330DF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/>
        <p:txBody>
          <a:bodyPr/>
          <a:lstStyle/>
          <a:p>
            <a:endParaRPr lang="en-NL"/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93C7E-6109-86B5-4AFF-54EF6DE4F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Why ollama? </a:t>
            </a:r>
            <a:br>
              <a:rPr lang="en-NL" dirty="0"/>
            </a:br>
            <a:r>
              <a:rPr lang="en-NL" dirty="0"/>
              <a:t>Why running LLM’s on your laptop?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E1D79E-DBE8-5749-BDE2-82C93E4108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63599" y="5933633"/>
            <a:ext cx="21276735" cy="6434668"/>
          </a:xfrm>
        </p:spPr>
        <p:txBody>
          <a:bodyPr>
            <a:normAutofit/>
          </a:bodyPr>
          <a:lstStyle/>
          <a:p>
            <a:pPr marL="914400" indent="-914400">
              <a:buSzPct val="100000"/>
              <a:buFont typeface="+mj-lt"/>
              <a:buAutoNum type="arabicPeriod"/>
            </a:pPr>
            <a:r>
              <a:rPr lang="en-NL" sz="4800" dirty="0"/>
              <a:t>Data stays on your device</a:t>
            </a:r>
          </a:p>
          <a:p>
            <a:pPr lvl="2">
              <a:buSzPct val="100000"/>
            </a:pPr>
            <a:r>
              <a:rPr lang="en-NL" sz="4800" dirty="0"/>
              <a:t>Privacy  / no leakage of sensitive data / company policy</a:t>
            </a:r>
          </a:p>
          <a:p>
            <a:pPr marL="914400" indent="-914400">
              <a:buSzPct val="100000"/>
              <a:buFont typeface="+mj-lt"/>
              <a:buAutoNum type="arabicPeriod"/>
            </a:pPr>
            <a:r>
              <a:rPr lang="en-NL" sz="4800" dirty="0"/>
              <a:t>No longer dependent on internet connection</a:t>
            </a:r>
          </a:p>
          <a:p>
            <a:pPr marL="914400" indent="-914400">
              <a:buSzPct val="100000"/>
              <a:buFont typeface="+mj-lt"/>
              <a:buAutoNum type="arabicPeriod"/>
            </a:pPr>
            <a:r>
              <a:rPr lang="en-NL" sz="4800" dirty="0"/>
              <a:t>Lower costs with less data usage</a:t>
            </a:r>
          </a:p>
          <a:p>
            <a:pPr marL="914400" indent="-914400">
              <a:buSzPct val="100000"/>
              <a:buFont typeface="+mj-lt"/>
              <a:buAutoNum type="arabicPeriod"/>
            </a:pPr>
            <a:r>
              <a:rPr lang="en-NL" sz="4800" dirty="0"/>
              <a:t>Saves energy usage </a:t>
            </a:r>
          </a:p>
          <a:p>
            <a:pPr marL="914400" indent="-914400">
              <a:buSzPct val="100000"/>
              <a:buFont typeface="+mj-lt"/>
              <a:buAutoNum type="arabicPeriod"/>
            </a:pPr>
            <a:r>
              <a:rPr lang="en-NL" sz="4800" dirty="0"/>
              <a:t>Bring your own model (this meetup)</a:t>
            </a:r>
          </a:p>
          <a:p>
            <a:pPr marL="0" indent="0">
              <a:buSzPct val="100000"/>
              <a:buNone/>
            </a:pPr>
            <a:endParaRPr lang="en-NL" sz="4800" dirty="0"/>
          </a:p>
          <a:p>
            <a:pPr marL="0" indent="0">
              <a:buSzPct val="100000"/>
              <a:buNone/>
            </a:pPr>
            <a:endParaRPr lang="en-NL" dirty="0"/>
          </a:p>
        </p:txBody>
      </p:sp>
      <p:pic>
        <p:nvPicPr>
          <p:cNvPr id="4" name="Picture 3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44FF7574-1688-B032-4915-2ABF5E67B4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79201" y="479104"/>
            <a:ext cx="2754249" cy="1505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389768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F37672-9AC4-1F93-0B22-6F124225E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Is running AI locally good or bad thing for democracies and autocrats?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9F3C7E-96A5-014C-8DCC-35D119BD6D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23000" y="6078117"/>
            <a:ext cx="15129934" cy="5719236"/>
          </a:xfrm>
        </p:spPr>
        <p:txBody>
          <a:bodyPr>
            <a:normAutofit/>
          </a:bodyPr>
          <a:lstStyle/>
          <a:p>
            <a:r>
              <a:rPr lang="en-NL" dirty="0"/>
              <a:t>Yann LeCun: “…</a:t>
            </a:r>
            <a:r>
              <a:rPr lang="en-GB" b="0" i="0" dirty="0">
                <a:solidFill>
                  <a:srgbClr val="0F1419"/>
                </a:solidFill>
                <a:effectLst/>
                <a:highlight>
                  <a:srgbClr val="FFFFFF"/>
                </a:highlight>
                <a:latin typeface="TwitterChirp"/>
              </a:rPr>
              <a:t>AI assistants are fast becoming a kind of compressed repository of all human knowledge. Once such assistants are available for download and can be run locally, the Great Firewall of China is toast…” </a:t>
            </a:r>
          </a:p>
          <a:p>
            <a:r>
              <a:rPr lang="en-GB" dirty="0">
                <a:solidFill>
                  <a:srgbClr val="0F1419"/>
                </a:solidFill>
                <a:highlight>
                  <a:srgbClr val="FFFFFF"/>
                </a:highlight>
                <a:latin typeface="TwitterChirp"/>
              </a:rPr>
              <a:t>Source: </a:t>
            </a:r>
            <a:r>
              <a:rPr lang="en-GB" dirty="0">
                <a:solidFill>
                  <a:srgbClr val="0F1419"/>
                </a:solidFill>
                <a:highlight>
                  <a:srgbClr val="FFFFFF"/>
                </a:highlight>
                <a:latin typeface="TwitterChirp"/>
                <a:hlinkClick r:id="rId2"/>
              </a:rPr>
              <a:t>https://twitter.com/ylecun/status/1789655443377168766</a:t>
            </a:r>
            <a:r>
              <a:rPr lang="en-GB" dirty="0">
                <a:solidFill>
                  <a:srgbClr val="0F1419"/>
                </a:solidFill>
                <a:highlight>
                  <a:srgbClr val="FFFFFF"/>
                </a:highlight>
                <a:latin typeface="TwitterChirp"/>
              </a:rPr>
              <a:t> </a:t>
            </a:r>
          </a:p>
          <a:p>
            <a:endParaRPr lang="en-GB" dirty="0">
              <a:solidFill>
                <a:srgbClr val="0F1419"/>
              </a:solidFill>
              <a:highlight>
                <a:srgbClr val="FFFFFF"/>
              </a:highlight>
              <a:latin typeface="TwitterChirp"/>
            </a:endParaRPr>
          </a:p>
          <a:p>
            <a:r>
              <a:rPr lang="en-GB" dirty="0">
                <a:solidFill>
                  <a:srgbClr val="0F1419"/>
                </a:solidFill>
                <a:highlight>
                  <a:srgbClr val="FFFFFF"/>
                </a:highlight>
                <a:latin typeface="TwitterChirp"/>
              </a:rPr>
              <a:t>Yuval Noah Harari: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Times"/>
              </a:rPr>
              <a:t> </a:t>
            </a:r>
            <a:r>
              <a:rPr lang="en-GB" b="0" i="0" u="none" strike="noStrike" dirty="0">
                <a:solidFill>
                  <a:srgbClr val="0F1419"/>
                </a:solidFill>
                <a:effectLst/>
                <a:latin typeface="TwitterChirp"/>
              </a:rPr>
              <a:t>“It's a bad time to be a dictator. The rise of #AI poses threats and opportunities for various people, but one thing's for sure: it can't be intimidated or terrorized.”</a:t>
            </a:r>
          </a:p>
          <a:p>
            <a:r>
              <a:rPr lang="en-GB" dirty="0"/>
              <a:t>Source: https://</a:t>
            </a:r>
            <a:r>
              <a:rPr lang="en-GB" dirty="0" err="1"/>
              <a:t>twitter.com</a:t>
            </a:r>
            <a:r>
              <a:rPr lang="en-GB" dirty="0"/>
              <a:t>/</a:t>
            </a:r>
            <a:r>
              <a:rPr lang="en-GB" dirty="0" err="1"/>
              <a:t>harari_yuval</a:t>
            </a:r>
            <a:r>
              <a:rPr lang="en-GB" dirty="0"/>
              <a:t>/status/1782420041935225020</a:t>
            </a:r>
            <a:endParaRPr lang="en-NL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19709A10-6E9C-851C-48FC-5D92CD986E65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6146" name="Picture 2" descr="Afbeelding">
            <a:extLst>
              <a:ext uri="{FF2B5EF4-FFF2-40B4-BE49-F238E27FC236}">
                <a16:creationId xmlns:a16="http://schemas.microsoft.com/office/drawing/2014/main" id="{C7065BCB-9A0F-E10E-E1BC-2D42D645B7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4200" y="5320350"/>
            <a:ext cx="2786483" cy="2786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Afbeelding">
            <a:extLst>
              <a:ext uri="{FF2B5EF4-FFF2-40B4-BE49-F238E27FC236}">
                <a16:creationId xmlns:a16="http://schemas.microsoft.com/office/drawing/2014/main" id="{67A45151-F7AB-8A53-5F84-00D6443ED0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8704487"/>
            <a:ext cx="3182517" cy="3182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7825973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D00070-7E02-F3CE-0CFF-C108D5AC85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598" y="2653549"/>
            <a:ext cx="22245783" cy="1651201"/>
          </a:xfrm>
        </p:spPr>
        <p:txBody>
          <a:bodyPr/>
          <a:lstStyle/>
          <a:p>
            <a:r>
              <a:rPr lang="en-NL" dirty="0"/>
              <a:t>Models for Language, Vision and Coding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489984DA-0364-5EF6-F833-6C8691A8C56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5A42C2-0419-02D2-F4DA-9AE760A8F8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63503" y="6272618"/>
            <a:ext cx="5529697" cy="3948326"/>
          </a:xfrm>
          <a:prstGeom prst="rect">
            <a:avLst/>
          </a:prstGeom>
        </p:spPr>
      </p:pic>
      <p:pic>
        <p:nvPicPr>
          <p:cNvPr id="6" name="Picture 5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B7DF71DC-C93B-37A6-1DAD-DD07D58B32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79201" y="479104"/>
            <a:ext cx="2754249" cy="150565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B6DA69D-3415-5A9C-E076-D9007FCD8970}"/>
              </a:ext>
            </a:extLst>
          </p:cNvPr>
          <p:cNvSpPr txBox="1"/>
          <p:nvPr/>
        </p:nvSpPr>
        <p:spPr>
          <a:xfrm>
            <a:off x="863598" y="5071329"/>
            <a:ext cx="6400800" cy="6367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NL" sz="3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Chat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3863ABB-E05C-B38B-745B-2B8ED0710C2F}"/>
              </a:ext>
            </a:extLst>
          </p:cNvPr>
          <p:cNvSpPr txBox="1"/>
          <p:nvPr/>
        </p:nvSpPr>
        <p:spPr>
          <a:xfrm>
            <a:off x="8021598" y="5143464"/>
            <a:ext cx="6400800" cy="112915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NL" sz="3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Ask questions about images</a:t>
            </a:r>
            <a:endParaRPr lang="en-NL" dirty="0"/>
          </a:p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L" sz="32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9" name="Picture 8" descr="A person ironing clothes in the back of a yellow van&#10;&#10;Description automatically generated">
            <a:extLst>
              <a:ext uri="{FF2B5EF4-FFF2-40B4-BE49-F238E27FC236}">
                <a16:creationId xmlns:a16="http://schemas.microsoft.com/office/drawing/2014/main" id="{DD5DAED9-893E-8B73-C1E0-2C8E562D34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1600" y="6223254"/>
            <a:ext cx="4460797" cy="295562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36FAFC1-03F5-4862-44E2-E46A1B885CA2}"/>
              </a:ext>
            </a:extLst>
          </p:cNvPr>
          <p:cNvSpPr txBox="1"/>
          <p:nvPr/>
        </p:nvSpPr>
        <p:spPr>
          <a:xfrm>
            <a:off x="15392400" y="4973539"/>
            <a:ext cx="6400800" cy="16215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NL" sz="3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Create and improve</a:t>
            </a:r>
          </a:p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NL" dirty="0"/>
              <a:t>code</a:t>
            </a:r>
          </a:p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L" sz="32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606807F-184A-0CE1-281F-32A22C9B1E0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2821" r="38642"/>
          <a:stretch/>
        </p:blipFill>
        <p:spPr>
          <a:xfrm>
            <a:off x="1823056" y="7098731"/>
            <a:ext cx="5441342" cy="767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716323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31357</TotalTime>
  <Words>2394</Words>
  <Application>Microsoft Macintosh PowerPoint</Application>
  <PresentationFormat>Custom</PresentationFormat>
  <Paragraphs>416</Paragraphs>
  <Slides>56</Slides>
  <Notes>11</Notes>
  <HiddenSlides>8</HiddenSlides>
  <MMClips>1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72" baseType="lpstr">
      <vt:lpstr>__fkGroteskNeue_a82850</vt:lpstr>
      <vt:lpstr>Arial</vt:lpstr>
      <vt:lpstr>Courier New</vt:lpstr>
      <vt:lpstr>Google Sans</vt:lpstr>
      <vt:lpstr>Helvetica</vt:lpstr>
      <vt:lpstr>Helvetica Light</vt:lpstr>
      <vt:lpstr>Helvetica Neue</vt:lpstr>
      <vt:lpstr>Helvetica Neue Light</vt:lpstr>
      <vt:lpstr>Helvetica Neue Medium</vt:lpstr>
      <vt:lpstr>Helvetica Neue Thin</vt:lpstr>
      <vt:lpstr>Roboto</vt:lpstr>
      <vt:lpstr>Source Sans Pro</vt:lpstr>
      <vt:lpstr>Times</vt:lpstr>
      <vt:lpstr>TwitterChirp</vt:lpstr>
      <vt:lpstr>Wingdings</vt:lpstr>
      <vt:lpstr>White</vt:lpstr>
      <vt:lpstr> ollama  meetup 3  Michiel Bontenbal  Sensemakers Amsterdam  19 june 2024</vt:lpstr>
      <vt:lpstr>Ollama meetup 3 Agenda</vt:lpstr>
      <vt:lpstr>ollama meetups 3rd wednesday</vt:lpstr>
      <vt:lpstr>To do list - Create a chatbot </vt:lpstr>
      <vt:lpstr>Some questions… raise your hand!</vt:lpstr>
      <vt:lpstr> Recap previous meetups</vt:lpstr>
      <vt:lpstr>Why ollama?  Why running LLM’s on your laptop? </vt:lpstr>
      <vt:lpstr>Is running AI locally good or bad thing for democracies and autocrats?</vt:lpstr>
      <vt:lpstr>Models for Language, Vision and Coding</vt:lpstr>
      <vt:lpstr>Models come in different sizes –  use the right size for your laptop</vt:lpstr>
      <vt:lpstr>          run ollama</vt:lpstr>
      <vt:lpstr>Customize your model with Modelfile</vt:lpstr>
      <vt:lpstr>Ollama challenges (tonight)</vt:lpstr>
      <vt:lpstr>Challenges for next meetups  or better start tonight </vt:lpstr>
      <vt:lpstr> Programming ollama with Python </vt:lpstr>
      <vt:lpstr>Why program ollama with Python?</vt:lpstr>
      <vt:lpstr>Installing your programming tools</vt:lpstr>
      <vt:lpstr>Python programming ollama</vt:lpstr>
      <vt:lpstr> Run models from Huggingface   </vt:lpstr>
      <vt:lpstr>🤗 Huggingface Hub</vt:lpstr>
      <vt:lpstr>Let’s try this with some Dutch models. </vt:lpstr>
      <vt:lpstr>Make models smaller with ‘quantization’</vt:lpstr>
      <vt:lpstr>Exercise: install model from HF</vt:lpstr>
      <vt:lpstr>A deeper look at Vision Language Models  - Intro - CLIP - Vision Language Models </vt:lpstr>
      <vt:lpstr>What you can do with Vision models</vt:lpstr>
      <vt:lpstr>The ChatGPT revolution is  coming to vision!</vt:lpstr>
      <vt:lpstr>Vision Language Models</vt:lpstr>
      <vt:lpstr>How can we find the relationship?</vt:lpstr>
      <vt:lpstr>How can computers find this relationship?</vt:lpstr>
      <vt:lpstr>We use an ‘embedding model’ and compare the vectors. Vectors capture the meaning.</vt:lpstr>
      <vt:lpstr>PowerPoint Presentation</vt:lpstr>
      <vt:lpstr>The ‘embeddings model’ we use is OpenAI CLIP Contrastive Language-Image Pre-training</vt:lpstr>
      <vt:lpstr>We will use OpenAI’s CLIP with text-image pairs Contrastive Language-Image Pre-training</vt:lpstr>
      <vt:lpstr>LLaVA: Vision Language Model</vt:lpstr>
      <vt:lpstr>GenAI model vs embedding model</vt:lpstr>
      <vt:lpstr>CLIP architectuur</vt:lpstr>
      <vt:lpstr>Vision challenges</vt:lpstr>
      <vt:lpstr>Chat with your document  Retrieval Augmented Generation  - </vt:lpstr>
      <vt:lpstr>Retrieval Augmented Generation</vt:lpstr>
      <vt:lpstr>PowerPoint Presentation</vt:lpstr>
      <vt:lpstr>Similarity search</vt:lpstr>
      <vt:lpstr>RAG challenge + notebook </vt:lpstr>
      <vt:lpstr>Learn more RAG</vt:lpstr>
      <vt:lpstr>To do list - Create a chatbot </vt:lpstr>
      <vt:lpstr>Talking with ollama  Speech to Text &amp; Text to Speech</vt:lpstr>
      <vt:lpstr>How Speech to Text works</vt:lpstr>
      <vt:lpstr>Text to Speech - offline</vt:lpstr>
      <vt:lpstr>Putting it all together!</vt:lpstr>
      <vt:lpstr>Install audio packages</vt:lpstr>
      <vt:lpstr>Learn more</vt:lpstr>
      <vt:lpstr>Future developments for Local LLM  </vt:lpstr>
      <vt:lpstr>Microsoft’s Phi can run in your browser </vt:lpstr>
      <vt:lpstr>Apple is very active with local LLM’s </vt:lpstr>
      <vt:lpstr>Future of Local LLM’s:  ollama alternatives are being developed</vt:lpstr>
      <vt:lpstr>Bonus slides  </vt:lpstr>
      <vt:lpstr>Some RAG evaluation metrics in RAGAS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minor AAI - Deep Learning 1a  Computer Vision dag 3</dc:title>
  <cp:lastModifiedBy>Michiel Bontenbal</cp:lastModifiedBy>
  <cp:revision>20</cp:revision>
  <cp:lastPrinted>2024-04-02T17:39:07Z</cp:lastPrinted>
  <dcterms:modified xsi:type="dcterms:W3CDTF">2024-06-21T08:56:48Z</dcterms:modified>
</cp:coreProperties>
</file>